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sldIdLst>
    <p:sldId id="261" r:id="rId2"/>
    <p:sldId id="294" r:id="rId3"/>
    <p:sldId id="371" r:id="rId4"/>
    <p:sldId id="295" r:id="rId5"/>
    <p:sldId id="296" r:id="rId6"/>
    <p:sldId id="303" r:id="rId7"/>
    <p:sldId id="298" r:id="rId8"/>
    <p:sldId id="299" r:id="rId9"/>
    <p:sldId id="300" r:id="rId10"/>
    <p:sldId id="301" r:id="rId11"/>
    <p:sldId id="302" r:id="rId12"/>
    <p:sldId id="277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8" r:id="rId21"/>
    <p:sldId id="271" r:id="rId22"/>
    <p:sldId id="273" r:id="rId23"/>
    <p:sldId id="274" r:id="rId24"/>
    <p:sldId id="275" r:id="rId25"/>
    <p:sldId id="257" r:id="rId26"/>
    <p:sldId id="258" r:id="rId27"/>
    <p:sldId id="259" r:id="rId28"/>
    <p:sldId id="304" r:id="rId29"/>
    <p:sldId id="291" r:id="rId30"/>
    <p:sldId id="309" r:id="rId31"/>
    <p:sldId id="306" r:id="rId32"/>
    <p:sldId id="307" r:id="rId33"/>
    <p:sldId id="308" r:id="rId34"/>
    <p:sldId id="368" r:id="rId35"/>
    <p:sldId id="311" r:id="rId36"/>
    <p:sldId id="312" r:id="rId37"/>
    <p:sldId id="313" r:id="rId38"/>
    <p:sldId id="314" r:id="rId39"/>
    <p:sldId id="315" r:id="rId40"/>
    <p:sldId id="317" r:id="rId41"/>
    <p:sldId id="319" r:id="rId42"/>
    <p:sldId id="320" r:id="rId43"/>
    <p:sldId id="322" r:id="rId44"/>
    <p:sldId id="323" r:id="rId45"/>
    <p:sldId id="324" r:id="rId46"/>
    <p:sldId id="325" r:id="rId47"/>
    <p:sldId id="326" r:id="rId48"/>
    <p:sldId id="369" r:id="rId49"/>
    <p:sldId id="328" r:id="rId50"/>
    <p:sldId id="329" r:id="rId51"/>
    <p:sldId id="330" r:id="rId52"/>
    <p:sldId id="331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70" r:id="rId64"/>
    <p:sldId id="344" r:id="rId65"/>
    <p:sldId id="345" r:id="rId66"/>
    <p:sldId id="347" r:id="rId67"/>
    <p:sldId id="349" r:id="rId68"/>
    <p:sldId id="350" r:id="rId69"/>
    <p:sldId id="353" r:id="rId70"/>
    <p:sldId id="354" r:id="rId71"/>
    <p:sldId id="355" r:id="rId72"/>
    <p:sldId id="357" r:id="rId73"/>
    <p:sldId id="358" r:id="rId74"/>
    <p:sldId id="361" r:id="rId75"/>
    <p:sldId id="362" r:id="rId76"/>
    <p:sldId id="363" r:id="rId77"/>
    <p:sldId id="365" r:id="rId78"/>
    <p:sldId id="366" r:id="rId79"/>
    <p:sldId id="367" r:id="rId8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E4BCA-2157-004B-BF8C-216073F3D96B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9652-5C57-A040-B6C0-8D0119DCE32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Nella banda in alto a destra viene riportato il titolo del paragrafo a cui l’argomento si riferisce: carattere CALIBRI misura 24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(per avere la scritta inserita nella medesima posizione tra una slide e l’atra è sufficiente fare copia in colla)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Medesima cosa vale per la dicitura pag. (CALIBRI 24)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titolo della slide deve essere inserito in una propria casella di testo, carattere CALIBRI misura 32.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contenuto della slide deve essere schematizzato il più possibile, creando caselle di testo, come in questa slide.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Per rendere l’immagine più piacevole  possibile inserire ombreggiature, riflessi o simili attraverso il pulsante EFFETTI FORMA che trovate a destra della barra degli strumenti in HOME. (selezionate la forma e cliccate su effetti forma)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Cerchiamo di utilizzare colori sobri come il grigio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smtClean="0">
                <a:latin typeface="Arial" panose="020B0604020202020204" pitchFamily="34" charset="0"/>
              </a:rPr>
              <a:t>in tutte le sue sfumature o il bianco (evitiamo colori eccessivi come il verde, arancio o giallo)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4EAC8-5E23-4950-9ACD-1E0F8F9CAA10}" type="slidenum">
              <a:rPr lang="it-IT" altLang="it-IT" smtClean="0">
                <a:solidFill>
                  <a:srgbClr val="000000"/>
                </a:solidFill>
              </a:rPr>
              <a:pPr/>
              <a:t>2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3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slide ricca di contenuti deve essere necessariamente schematizzata, non possiamo presentare slide con troppo testo.</a:t>
            </a:r>
          </a:p>
          <a:p>
            <a:r>
              <a:rPr lang="it-IT" dirty="0" smtClean="0"/>
              <a:t>Al fine di snellire l’immagine, è necessario suddividere in più caselle di testo i contenuti.</a:t>
            </a:r>
          </a:p>
          <a:p>
            <a:r>
              <a:rPr lang="it-IT" dirty="0" smtClean="0"/>
              <a:t>Anche in questo caso abbiamo usato colori diversi e utilizzato le frecce; qui non abbiamo inserito ombreggiature o altri effetti per non appesantire l’immagine, visto che la slide risulta già «piena».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038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Un elenco puntato può essere facilmente trasformato in una slide strutturata come questa; è sufficiente creare delle caselle di testo per i numeri progressivi (o lettere se preferite) e associare una casella di testo di altra forma accanto.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Anche in questo caso sono stati usati gli strumenti di ombreggiatura per ciascuna forma.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AD27-C72A-45C1-9D53-EDF1756BB9A2}" type="slidenum">
              <a:rPr lang="it-IT" altLang="it-IT" smtClean="0">
                <a:solidFill>
                  <a:srgbClr val="000000"/>
                </a:solidFill>
              </a:rPr>
              <a:pPr/>
              <a:t>38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95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Un elenco puntato può essere facilmente trasformato in una slide strutturata come questa; è sufficiente creare delle caselle di testo per i numeri progressivi (o lettere se preferite) e associare una casella di testo di altra forma accanto.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Anche in questo caso sono stati usati gli strumenti di ombreggiatura per ciascuna forma.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AD27-C72A-45C1-9D53-EDF1756BB9A2}" type="slidenum">
              <a:rPr lang="it-IT" altLang="it-IT" smtClean="0">
                <a:solidFill>
                  <a:srgbClr val="000000"/>
                </a:solidFill>
              </a:rPr>
              <a:pPr/>
              <a:t>39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84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Un elenco puntato può essere facilmente trasformato in una slide strutturata come questa; è sufficiente creare delle caselle di testo per i numeri progressivi (o lettere se preferite) e associare una casella di testo di altra forma accanto.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Anche in questo caso sono stati usati gli strumenti di ombreggiatura per ciascuna forma.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AD27-C72A-45C1-9D53-EDF1756BB9A2}" type="slidenum">
              <a:rPr lang="it-IT" altLang="it-IT" smtClean="0">
                <a:solidFill>
                  <a:srgbClr val="000000"/>
                </a:solidFill>
              </a:rPr>
              <a:pPr/>
              <a:t>41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79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Un elenco puntato può essere facilmente trasformato in una slide strutturata come questa; è sufficiente creare delle caselle di testo per i numeri progressivi (o lettere se preferite) e associare una casella di testo di altra forma accanto.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Anche in questo caso sono stati usati gli strumenti di ombreggiatura per ciascuna forma.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AD27-C72A-45C1-9D53-EDF1756BB9A2}" type="slidenum">
              <a:rPr lang="it-IT" altLang="it-IT" smtClean="0">
                <a:solidFill>
                  <a:srgbClr val="000000"/>
                </a:solidFill>
              </a:rPr>
              <a:pPr/>
              <a:t>42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0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slide ricca di contenuti deve essere necessariamente schematizzata, non possiamo presentare slide con troppo testo.</a:t>
            </a:r>
          </a:p>
          <a:p>
            <a:r>
              <a:rPr lang="it-IT" dirty="0" smtClean="0"/>
              <a:t>Al fine di snellire l’immagine, è necessario suddividere in più caselle di testo i contenuti.</a:t>
            </a:r>
          </a:p>
          <a:p>
            <a:r>
              <a:rPr lang="it-IT" dirty="0" smtClean="0"/>
              <a:t>Anche in questo caso abbiamo usato colori diversi e utilizzato le frecce; qui non abbiamo inserito ombreggiature o altri effetti per non appesantire l’immagine, visto che la slide risulta già «piena».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063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slide ricca di contenuti deve essere necessariamente schematizzata, non possiamo presentare slide con troppo testo.</a:t>
            </a:r>
          </a:p>
          <a:p>
            <a:r>
              <a:rPr lang="it-IT" dirty="0" smtClean="0"/>
              <a:t>Al fine di snellire l’immagine, è necessario suddividere in più caselle di testo i contenuti.</a:t>
            </a:r>
          </a:p>
          <a:p>
            <a:r>
              <a:rPr lang="it-IT" dirty="0" smtClean="0"/>
              <a:t>Anche in questo caso abbiamo usato colori diversi e utilizzato le frecce; qui non abbiamo inserito ombreggiature o altri effetti per non appesantire l’immagine, visto che la slide risulta già «piena».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260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slide ricca di contenuti deve essere necessariamente schematizzata, non possiamo presentare slide con troppo testo.</a:t>
            </a:r>
          </a:p>
          <a:p>
            <a:r>
              <a:rPr lang="it-IT" dirty="0" smtClean="0"/>
              <a:t>Al fine di snellire l’immagine, è necessario suddividere in più caselle di testo i contenuti.</a:t>
            </a:r>
          </a:p>
          <a:p>
            <a:r>
              <a:rPr lang="it-IT" dirty="0" smtClean="0"/>
              <a:t>Anche in questo caso abbiamo usato colori diversi e utilizzato le frecce; qui non abbiamo inserito ombreggiature o altri effetti per non appesantire l’immagine, visto che la slide risulta già «piena».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51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slide ricca di contenuti deve essere necessariamente schematizzata, non possiamo presentare slide con troppo testo.</a:t>
            </a:r>
          </a:p>
          <a:p>
            <a:r>
              <a:rPr lang="it-IT" dirty="0" smtClean="0"/>
              <a:t>Al fine di snellire l’immagine, è necessario suddividere in più caselle di testo i contenuti.</a:t>
            </a:r>
          </a:p>
          <a:p>
            <a:r>
              <a:rPr lang="it-IT" dirty="0" smtClean="0"/>
              <a:t>Anche in questo caso abbiamo usato colori diversi e utilizzato le frecce; qui non abbiamo inserito ombreggiature o altri effetti per non appesantire l’immagine, visto che la slide risulta già «piena».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707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slide ricca di contenuti deve essere necessariamente schematizzata, non possiamo presentare slide con troppo testo.</a:t>
            </a:r>
          </a:p>
          <a:p>
            <a:r>
              <a:rPr lang="it-IT" dirty="0" smtClean="0"/>
              <a:t>Al fine di snellire l’immagine, è necessario suddividere in più caselle di testo i contenuti.</a:t>
            </a:r>
          </a:p>
          <a:p>
            <a:r>
              <a:rPr lang="it-IT" dirty="0" smtClean="0"/>
              <a:t>Anche in questo caso abbiamo usato colori diversi e utilizzato le frecce; qui non abbiamo inserito ombreggiature o altri effetti per non appesantire l’immagine, visto che la slide risulta già «piena».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34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Nella banda in alto a destra viene riportato il titolo del paragrafo a cui l’argomento si riferisce: carattere CALIBRI misura 24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(per avere la scritta inserita nella medesima posizione tra una slide e l’atra è sufficiente fare copia in colla)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Medesima cosa vale per la dicitura pag. (CALIBRI 24)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titolo della slide deve essere inserito in una propria casella di testo, carattere CALIBRI misura 32.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contenuto della slide deve essere schematizzato il più possibile, creando caselle di testo, come in questa slide.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Per rendere l’immagine più piacevole  possibile inserire ombreggiature, riflessi o simili attraverso il pulsante EFFETTI FORMA che trovate a destra della barra degli strumenti in HOME. (selezionate la forma e cliccate su effetti forma)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Cerchiamo di utilizzare colori sobri come il grigio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smtClean="0">
                <a:latin typeface="Arial" panose="020B0604020202020204" pitchFamily="34" charset="0"/>
              </a:rPr>
              <a:t>in tutte le sue sfumature o il bianco (evitiamo colori eccessivi come il verde, arancio o giallo)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4EAC8-5E23-4950-9ACD-1E0F8F9CAA10}" type="slidenum">
              <a:rPr lang="it-IT" altLang="it-IT" smtClean="0">
                <a:solidFill>
                  <a:srgbClr val="000000"/>
                </a:solidFill>
              </a:rPr>
              <a:pPr/>
              <a:t>3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6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52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06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Nella banda in alto a destra viene riportato il titolo del paragrafo a cui l’argomento si riferisce: carattere CALIBRI misura 24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(per avere la scritta inserita nella medesima posizione tra una slide e l’atra è sufficiente fare copia in colla)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Medesima cosa vale per la dicitura pag. (CALIBRI 24)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titolo della slide deve essere inserito in una propria casella di testo, carattere CALIBRI misura 32.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contenuto della slide deve essere schematizzato il più possibile, creando caselle di testo, come in questa slide.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Per rendere l’immagine più piacevole  possibile inserire ombreggiature, riflessi o simili attraverso il pulsante EFFETTI FORMA che trovate a destra della barra degli strumenti in HOME. (selezionate la forma e cliccate su effetti forma)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Cerchiamo di utilizzare colori sobri come il grigio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smtClean="0">
                <a:latin typeface="Arial" panose="020B0604020202020204" pitchFamily="34" charset="0"/>
              </a:rPr>
              <a:t>in tutte le sue sfumature o il bianco (evitiamo colori eccessivi come il verde, arancio o giallo)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4EAC8-5E23-4950-9ACD-1E0F8F9CAA10}" type="slidenum">
              <a:rPr lang="it-IT" altLang="it-IT" smtClean="0">
                <a:solidFill>
                  <a:srgbClr val="000000"/>
                </a:solidFill>
              </a:rPr>
              <a:pPr/>
              <a:t>53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18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Nella banda in alto a destra viene riportato il titolo del paragrafo a cui l’argomento si riferisce: carattere CALIBRI misura 24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(per avere la scritta inserita nella medesima posizione tra una slide e l’atra è sufficiente fare copia in colla)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Medesima cosa vale per la dicitura pag. (CALIBRI 24)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titolo della slide deve essere inserito in una propria casella di testo, carattere CALIBRI misura 32.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contenuto della slide deve essere schematizzato il più possibile, creando caselle di testo, come in questa slide.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Per rendere l’immagine più piacevole  possibile inserire ombreggiature, riflessi o simili attraverso il pulsante EFFETTI FORMA che trovate a destra della barra degli strumenti in HOME. (selezionate la forma e cliccate su effetti forma)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Cerchiamo di utilizzare colori sobri come il grigio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smtClean="0">
                <a:latin typeface="Arial" panose="020B0604020202020204" pitchFamily="34" charset="0"/>
              </a:rPr>
              <a:t>in tutte le sue sfumature o il bianco (evitiamo colori eccessivi come il verde, arancio o giallo)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4EAC8-5E23-4950-9ACD-1E0F8F9CAA10}" type="slidenum">
              <a:rPr lang="it-IT" altLang="it-IT" smtClean="0">
                <a:solidFill>
                  <a:srgbClr val="000000"/>
                </a:solidFill>
              </a:rPr>
              <a:pPr/>
              <a:t>57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98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Nella banda in alto a destra viene riportato il titolo del paragrafo a cui l’argomento si riferisce: carattere CALIBRI misura 24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(per avere la scritta inserita nella medesima posizione tra una slide e l’atra è sufficiente fare copia in colla)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Medesima cosa vale per la dicitura pag. (CALIBRI 24)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titolo della slide deve essere inserito in una propria casella di testo, carattere CALIBRI misura 32.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contenuto della slide deve essere schematizzato il più possibile, creando caselle di testo, come in questa slide.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Per rendere l’immagine più piacevole  possibile inserire ombreggiature, riflessi o simili attraverso il pulsante EFFETTI FORMA che trovate a destra della barra degli strumenti in HOME. (selezionate la forma e cliccate su effetti forma)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Cerchiamo di utilizzare colori sobri come il grigio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smtClean="0">
                <a:latin typeface="Arial" panose="020B0604020202020204" pitchFamily="34" charset="0"/>
              </a:rPr>
              <a:t>in tutte le sue sfumature o il bianco (evitiamo colori eccessivi come il verde, arancio o giallo)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4EAC8-5E23-4950-9ACD-1E0F8F9CAA10}" type="slidenum">
              <a:rPr lang="it-IT" altLang="it-IT" smtClean="0">
                <a:solidFill>
                  <a:srgbClr val="000000"/>
                </a:solidFill>
              </a:rPr>
              <a:pPr/>
              <a:t>58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12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59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0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60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29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61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92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slide ricca di contenuti deve essere necessariamente schematizzata, non possiamo presentare slide con troppo testo.</a:t>
            </a:r>
          </a:p>
          <a:p>
            <a:r>
              <a:rPr lang="it-IT" dirty="0" smtClean="0"/>
              <a:t>Al fine di snellire l’immagine, è necessario suddividere in più caselle di testo i contenuti.</a:t>
            </a:r>
          </a:p>
          <a:p>
            <a:r>
              <a:rPr lang="it-IT" dirty="0" smtClean="0"/>
              <a:t>Anche in questo caso abbiamo usato colori diversi e utilizzato le frecce; qui non abbiamo inserito ombreggiature o altri effetti per non appesantire l’immagine, visto che la slide risulta già «piena».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534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67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00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>
                <a:latin typeface="Arial" panose="020B0604020202020204" pitchFamily="34" charset="0"/>
              </a:rPr>
              <a:t>Un elenco puntato può essere facilmente trasformato in una slide strutturata come questa; è sufficiente creare delle caselle di testo per i numeri progressivi (o lettere se preferite) e associare una casella di testo di altra forma accanto.</a:t>
            </a:r>
          </a:p>
          <a:p>
            <a:r>
              <a:rPr lang="it-IT" altLang="it-IT" dirty="0">
                <a:latin typeface="Arial" panose="020B0604020202020204" pitchFamily="34" charset="0"/>
              </a:rPr>
              <a:t>Anche in questo caso sono stati usati gli strumenti di ombreggiatura per ciascuna forma.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AD27-C72A-45C1-9D53-EDF1756BB9A2}" type="slidenum">
              <a:rPr lang="it-IT" altLang="it-IT" smtClean="0">
                <a:solidFill>
                  <a:srgbClr val="000000"/>
                </a:solidFill>
              </a:rPr>
              <a:pPr/>
              <a:t>69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4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5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05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>
                <a:latin typeface="Arial" panose="020B0604020202020204" pitchFamily="34" charset="0"/>
              </a:rPr>
              <a:t>Un elenco puntato può essere facilmente trasformato in una slide strutturata come questa; è sufficiente creare delle caselle di testo per i numeri progressivi (o lettere se preferite) e associare una casella di testo di altra forma accanto.</a:t>
            </a:r>
          </a:p>
          <a:p>
            <a:r>
              <a:rPr lang="it-IT" altLang="it-IT" dirty="0">
                <a:latin typeface="Arial" panose="020B0604020202020204" pitchFamily="34" charset="0"/>
              </a:rPr>
              <a:t>Anche in questo caso sono stati usati gli strumenti di ombreggiatura per ciascuna forma.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AD27-C72A-45C1-9D53-EDF1756BB9A2}" type="slidenum">
              <a:rPr lang="it-IT" altLang="it-IT" smtClean="0">
                <a:solidFill>
                  <a:srgbClr val="000000"/>
                </a:solidFill>
              </a:rPr>
              <a:pPr/>
              <a:t>70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96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>
                <a:latin typeface="Arial" panose="020B0604020202020204" pitchFamily="34" charset="0"/>
              </a:rPr>
              <a:t>Un elenco puntato può essere facilmente trasformato in una slide strutturata come questa; è sufficiente creare delle caselle di testo per i numeri progressivi (o lettere se preferite) e associare una casella di testo di altra forma accanto.</a:t>
            </a:r>
          </a:p>
          <a:p>
            <a:r>
              <a:rPr lang="it-IT" altLang="it-IT" dirty="0">
                <a:latin typeface="Arial" panose="020B0604020202020204" pitchFamily="34" charset="0"/>
              </a:rPr>
              <a:t>Anche in questo caso sono stati usati gli strumenti di ombreggiatura per ciascuna forma.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AD27-C72A-45C1-9D53-EDF1756BB9A2}" type="slidenum">
              <a:rPr lang="it-IT" altLang="it-IT" smtClean="0">
                <a:solidFill>
                  <a:srgbClr val="000000"/>
                </a:solidFill>
              </a:rPr>
              <a:pPr/>
              <a:t>71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32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Quando si vuole catturare l’attenzione in più di un concetto, diventa strategico utilizzare le frecce come caselle di testo; in questo modo viene focalizzato il concetto all’interno di una forma che conduce l’attenzione ad un’altra casella di testo, mantenendo la slide pulita, senza il bisogno di inserire troppe forme.</a:t>
            </a:r>
          </a:p>
          <a:p>
            <a:r>
              <a:rPr lang="it-IT" dirty="0"/>
              <a:t>Per distinguere i concetti abbiamo utilizzato due colori distinti (sempre nella tonalità pastello)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94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Quando si vuole catturare l’attenzione in più di un concetto, diventa strategico utilizzare le frecce come caselle di testo; in questo modo viene focalizzato il concetto all’interno di una forma che conduce l’attenzione ad un’altra casella di testo, mantenendo la slide pulita, senza il bisogno di inserire troppe forme.</a:t>
            </a:r>
          </a:p>
          <a:p>
            <a:r>
              <a:rPr lang="it-IT" dirty="0"/>
              <a:t>Per distinguere i concetti abbiamo utilizzato due colori distinti (sempre nella tonalità pastello)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348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74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97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75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1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76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12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77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78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78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74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79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8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8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8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Quando vogliamo ricordare un articolo o una legge inseriamo in una casella di testo i riferimenti della legge/ articolo e in una casella di testo distinta il testo o  la descrizione.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In questo modo la slide risulta più completa e di impatto (possiamo utilizzare frecce e colori diversi).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D947B-7371-4B8D-8DDE-0BB6B85BB29D}" type="slidenum">
              <a:rPr lang="it-IT" altLang="it-IT" smtClean="0">
                <a:solidFill>
                  <a:srgbClr val="000000"/>
                </a:solidFill>
              </a:rPr>
              <a:pPr/>
              <a:t>9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38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Nella banda in alto a destra viene riportato il titolo del paragrafo a cui l’argomento si riferisce: carattere CALIBRI misura 24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(per avere la scritta inserita nella medesima posizione tra una slide e l’atra è sufficiente fare copia in colla)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Medesima cosa vale per la dicitura pag. (CALIBRI 24)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titolo della slide deve essere inserito in una propria casella di testo, carattere CALIBRI misura 32.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contenuto della slide deve essere schematizzato il più possibile, creando caselle di testo, come in questa slide.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Per rendere l’immagine più piacevole  possibile inserire ombreggiature, riflessi o simili attraverso il pulsante EFFETTI FORMA che trovate a destra della barra degli strumenti in HOME. (selezionate la forma e cliccate su effetti forma)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Cerchiamo di utilizzare colori sobri come il grigio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smtClean="0">
                <a:latin typeface="Arial" panose="020B0604020202020204" pitchFamily="34" charset="0"/>
              </a:rPr>
              <a:t>in tutte le sue sfumature o il bianco (evitiamo colori eccessivi come il verde, arancio o giallo)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4EAC8-5E23-4950-9ACD-1E0F8F9CAA10}" type="slidenum">
              <a:rPr lang="it-IT" altLang="it-IT" smtClean="0">
                <a:solidFill>
                  <a:srgbClr val="000000"/>
                </a:solidFill>
              </a:rPr>
              <a:pPr/>
              <a:t>29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Nella banda in alto a destra viene riportato il titolo del paragrafo a cui l’argomento si riferisce: carattere CALIBRI misura 24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(per avere la scritta inserita nella medesima posizione tra una slide e l’atra è sufficiente fare copia in colla)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Medesima cosa vale per la dicitura pag. (CALIBRI 24)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titolo della slide deve essere inserito in una propria casella di testo, carattere CALIBRI misura 32.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Il contenuto della slide deve essere schematizzato il più possibile, creando caselle di testo, come in questa slide.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Per rendere l’immagine più piacevole  possibile inserire ombreggiature, riflessi o simili attraverso il pulsante EFFETTI FORMA che trovate a destra della barra degli strumenti in HOME. (selezionate la forma e cliccate su effetti forma)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Cerchiamo di utilizzare colori sobri come il grigio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smtClean="0">
                <a:latin typeface="Arial" panose="020B0604020202020204" pitchFamily="34" charset="0"/>
              </a:rPr>
              <a:t>in tutte le sue sfumature o il bianco (evitiamo colori eccessivi come il verde, arancio o giallo)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4EAC8-5E23-4950-9ACD-1E0F8F9CAA10}" type="slidenum">
              <a:rPr lang="it-IT" altLang="it-IT" smtClean="0">
                <a:solidFill>
                  <a:srgbClr val="000000"/>
                </a:solidFill>
              </a:rPr>
              <a:pPr/>
              <a:t>31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9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Arial" panose="020B0604020202020204" pitchFamily="34" charset="0"/>
              </a:rPr>
              <a:t>Un elenco puntato può essere facilmente trasformato in una slide strutturata come questa; è sufficiente creare delle caselle di testo per i numeri progressivi (o lettere se preferite) e associare una casella di testo di altra forma accanto.</a:t>
            </a:r>
          </a:p>
          <a:p>
            <a:r>
              <a:rPr lang="it-IT" altLang="it-IT" dirty="0" smtClean="0">
                <a:latin typeface="Arial" panose="020B0604020202020204" pitchFamily="34" charset="0"/>
              </a:rPr>
              <a:t>Anche in questo caso sono stati usati gli strumenti di ombreggiatura per ciascuna forma.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AD27-C72A-45C1-9D53-EDF1756BB9A2}" type="slidenum">
              <a:rPr lang="it-IT" altLang="it-IT" smtClean="0">
                <a:solidFill>
                  <a:srgbClr val="000000"/>
                </a:solidFill>
              </a:rPr>
              <a:pPr/>
              <a:t>35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1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slide ricca di contenuti deve essere necessariamente schematizzata, non possiamo presentare slide con troppo testo.</a:t>
            </a:r>
          </a:p>
          <a:p>
            <a:r>
              <a:rPr lang="it-IT" dirty="0" smtClean="0"/>
              <a:t>Al fine di snellire l’immagine, è necessario suddividere in più caselle di testo i contenuti.</a:t>
            </a:r>
          </a:p>
          <a:p>
            <a:r>
              <a:rPr lang="it-IT" dirty="0" smtClean="0"/>
              <a:t>Anche in questo caso abbiamo usato colori diversi e utilizzato le frecce; qui non abbiamo inserito ombreggiature o altri effetti per non appesantire l’immagine, visto che la slide risulta già «piena».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A7E4-C929-43B6-B3A4-D72D633D884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40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15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77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3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6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4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2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2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7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01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4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248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7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8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11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9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0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5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5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269-6BE4-4833-BDC2-ED72B915B5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47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38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77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55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65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2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56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0F4B-6BE1-0040-A517-F8B452CD3557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B609-5F37-1842-8F5E-8BFE47E4CD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08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71534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LE NOVITA’ DEL DECRETO FISCALE </a:t>
            </a:r>
            <a:br>
              <a:rPr lang="it-IT" sz="3200" b="1" dirty="0" smtClean="0">
                <a:latin typeface="Arial"/>
                <a:cs typeface="Arial"/>
              </a:rPr>
            </a:br>
            <a:r>
              <a:rPr lang="it-IT" sz="3200" b="1" dirty="0" smtClean="0">
                <a:latin typeface="Arial"/>
                <a:cs typeface="Arial"/>
              </a:rPr>
              <a:t>E LA L. BILANCIO 2017</a:t>
            </a:r>
            <a:endParaRPr lang="it-IT" sz="3200" b="1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14" y="489103"/>
            <a:ext cx="7080806" cy="14519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175" y="4797111"/>
            <a:ext cx="4152900" cy="19558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254814" y="46342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>
                <a:latin typeface="Calibri" panose="020F0502020204030204" pitchFamily="34" charset="0"/>
              </a:rPr>
              <a:t>i</a:t>
            </a:r>
            <a:r>
              <a:rPr lang="it-IT" sz="1600" dirty="0" smtClean="0">
                <a:latin typeface="Calibri" panose="020F0502020204030204" pitchFamily="34" charset="0"/>
              </a:rPr>
              <a:t>n collaborazione con</a:t>
            </a:r>
            <a:endParaRPr lang="it-IT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destra 1"/>
          <p:cNvSpPr/>
          <p:nvPr/>
        </p:nvSpPr>
        <p:spPr bwMode="auto">
          <a:xfrm>
            <a:off x="447867" y="2287568"/>
            <a:ext cx="1728663" cy="611386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OPZIONE</a:t>
            </a:r>
            <a:endParaRPr lang="it-IT" sz="2000" b="1" dirty="0">
              <a:solidFill>
                <a:srgbClr val="FFFFFF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2331077" y="2028042"/>
            <a:ext cx="6494872" cy="113877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RISPOSTA FAVOREVOLE INTERPELLO AdE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ENTRO TERMINE PER PRESENTAZIONE DICHIARAZIONE RELATIVA AL PERIODO D’IMPOSTA DI TRASFERIMENTO DELLA RESIDENZA IN ITALIA </a:t>
            </a:r>
          </a:p>
        </p:txBody>
      </p:sp>
      <p:sp>
        <p:nvSpPr>
          <p:cNvPr id="5" name="Freccia giù 4"/>
          <p:cNvSpPr/>
          <p:nvPr/>
        </p:nvSpPr>
        <p:spPr bwMode="auto">
          <a:xfrm>
            <a:off x="3815974" y="3258992"/>
            <a:ext cx="3525078" cy="368082"/>
          </a:xfrm>
          <a:prstGeom prst="downArrow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EFFICACE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2331077" y="3754925"/>
            <a:ext cx="649487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DA TALE PERIODO D’IMPOSTA</a:t>
            </a:r>
            <a:endParaRPr lang="it-IT" b="1" dirty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331077" y="4165888"/>
            <a:ext cx="649487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NECESSARIA INDICAZIONE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DELLA/LE 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GIURISDIZIONE/I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 DI ULTIMA PROVENIENZA CON INDICAZIONE DEGLI 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STATI ESTERI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I CUI REDDITI SARANNO SOGGETTI A TALE IMPOSTA SOSTITUTIVA</a:t>
            </a:r>
            <a:endParaRPr lang="it-IT" dirty="0">
              <a:solidFill>
                <a:prstClr val="black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2331077" y="5407848"/>
            <a:ext cx="6494870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REDDITI PRODOTTI IN STATI ESTERI 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NON OGGETTO D’OPZIONE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 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-&gt;  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ORDINARIA TASSAZIONE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 + SCOMPUTO 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CREDITO D’IMPOSTA</a:t>
            </a:r>
            <a:endParaRPr lang="it-IT" b="1" dirty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447867" y="3312837"/>
            <a:ext cx="1728664" cy="166199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REVOCABILE</a:t>
            </a:r>
          </a:p>
          <a:p>
            <a:pPr algn="ctr"/>
            <a:endParaRPr lang="it-IT" b="1" dirty="0" smtClean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 COMUNQUE DOPO 15 ANNI </a:t>
            </a:r>
          </a:p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CESSA EFFETTI</a:t>
            </a:r>
            <a:endParaRPr lang="it-IT" b="1" dirty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REGIME NEO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DOMICILIATI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106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destra 1"/>
          <p:cNvSpPr/>
          <p:nvPr/>
        </p:nvSpPr>
        <p:spPr bwMode="auto">
          <a:xfrm>
            <a:off x="529359" y="2116146"/>
            <a:ext cx="1930091" cy="611386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ESCLUSIONI</a:t>
            </a:r>
            <a:endParaRPr lang="it-IT" sz="2000" b="1" dirty="0">
              <a:solidFill>
                <a:srgbClr val="FFFFFF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2627291" y="2112588"/>
            <a:ext cx="6198658" cy="153888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endParaRPr lang="it-IT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  <a:p>
            <a:pPr algn="just"/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SOGGETTI CHE OPTANO → ESONERATI  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MONITORAGGIO FISCALE (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RW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VERSAMENTO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IVIE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 +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IVAFE</a:t>
            </a:r>
          </a:p>
          <a:p>
            <a:pPr algn="just"/>
            <a:endParaRPr lang="it-IT" sz="2000" dirty="0" smtClean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627291" y="3932325"/>
            <a:ext cx="619865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endParaRPr lang="it-IT" b="1" dirty="0" smtClean="0">
              <a:solidFill>
                <a:srgbClr val="FF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AGEVOLAZIONE RIENTRO DEI “CERVELLI”</a:t>
            </a:r>
          </a:p>
          <a:p>
            <a:pPr algn="ctr"/>
            <a:endParaRPr lang="it-IT" b="1" dirty="0" smtClean="0">
              <a:solidFill>
                <a:srgbClr val="FF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AGEVOLAZIONE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PER RIMPATRIO LAVORATORI DIPENDENTI</a:t>
            </a:r>
          </a:p>
          <a:p>
            <a:pPr algn="ctr"/>
            <a:endParaRPr lang="it-IT" b="1" dirty="0">
              <a:solidFill>
                <a:srgbClr val="FF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11" name="Freccia destra 10"/>
          <p:cNvSpPr/>
          <p:nvPr/>
        </p:nvSpPr>
        <p:spPr bwMode="auto">
          <a:xfrm>
            <a:off x="529359" y="4209323"/>
            <a:ext cx="1930091" cy="611386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NO CUMULO</a:t>
            </a:r>
            <a:endParaRPr lang="it-IT" sz="2000" b="1" dirty="0">
              <a:solidFill>
                <a:srgbClr val="FFFFFF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REGIME NEO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DOMICILIATI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106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6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50588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Arial"/>
                <a:cs typeface="Arial"/>
              </a:rPr>
              <a:t>LA ROTTAMAZIONE DELLE CARTELLE</a:t>
            </a:r>
            <a:endParaRPr lang="it-IT" sz="3600" b="1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6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3955775" y="2182885"/>
            <a:ext cx="4730309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CARICHI AFFIDATI A AGENTI DELLA RISCOSSIONE </a:t>
            </a:r>
            <a:r>
              <a:rPr lang="it-IT" u="sng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DAL 2000 AL 2016</a:t>
            </a:r>
            <a:endParaRPr lang="it-IT" u="sng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2" name="Freccia destra 1"/>
          <p:cNvSpPr/>
          <p:nvPr/>
        </p:nvSpPr>
        <p:spPr bwMode="auto">
          <a:xfrm>
            <a:off x="602975" y="2186636"/>
            <a:ext cx="2716695" cy="550247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AMBITO TEMPORALE</a:t>
            </a:r>
          </a:p>
        </p:txBody>
      </p:sp>
      <p:sp>
        <p:nvSpPr>
          <p:cNvPr id="5" name="Rettangolo 4"/>
          <p:cNvSpPr/>
          <p:nvPr/>
        </p:nvSpPr>
        <p:spPr bwMode="auto">
          <a:xfrm>
            <a:off x="3955775" y="3008879"/>
            <a:ext cx="4730309" cy="166199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ESTINZIONE DEBITO SENZA CORRISPONDERE: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SANZIONI INCLUSE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INTERESSI DI MORA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SANZIONI E SOMME  AGGIUNTIVE INPS</a:t>
            </a:r>
            <a:endParaRPr lang="it-IT" b="1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6" name="Freccia destra 5"/>
          <p:cNvSpPr/>
          <p:nvPr/>
        </p:nvSpPr>
        <p:spPr bwMode="auto">
          <a:xfrm>
            <a:off x="602975" y="3642634"/>
            <a:ext cx="2716695" cy="550247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SOMME ROTTAMATE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3955776" y="4958258"/>
            <a:ext cx="473031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PAGAMENTO INTEGRALE DILAZIONATO IN RATE → DOVUTI INTERESSI A DECORRERE DAL 1.8.2017</a:t>
            </a:r>
            <a:endParaRPr lang="it-IT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Freccia destra 8"/>
          <p:cNvSpPr/>
          <p:nvPr/>
        </p:nvSpPr>
        <p:spPr bwMode="auto">
          <a:xfrm>
            <a:off x="602975" y="5098633"/>
            <a:ext cx="2716695" cy="550247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PAGAMENTO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2800" b="1" dirty="0" smtClean="0">
                <a:solidFill>
                  <a:schemeClr val="tx1"/>
                </a:solidFill>
                <a:latin typeface="Arial"/>
                <a:cs typeface="Arial"/>
              </a:rPr>
              <a:t>ROTTAMAZIONE</a:t>
            </a:r>
            <a:endParaRPr lang="it-IT" altLang="it-IT" sz="2800" b="1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it-IT" altLang="it-IT" sz="3200" b="1" kern="0" dirty="0" smtClean="0"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3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altLang="it-IT" sz="2800" b="1" dirty="0" smtClean="0">
                <a:solidFill>
                  <a:srgbClr val="000000"/>
                </a:solidFill>
                <a:latin typeface="Arial"/>
                <a:cs typeface="Arial"/>
              </a:rPr>
              <a:t>INDIVIDUAZIONE DELLE PENDENZE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3313042" y="2178114"/>
            <a:ext cx="5419423" cy="166199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AGENTE DELLA RISCOSSIONE FORNISCE DATI NECESSARI PER INDIVIDUARE CARICHI DEFINIBILI: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PRESSO I PROPRI SPORTELLI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SU AREA RISERVATA DEL PROPRIO SITO INTERNET ISTITUZIONALE</a:t>
            </a:r>
            <a:endParaRPr lang="it-IT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2" name="Freccia destra 1"/>
          <p:cNvSpPr/>
          <p:nvPr/>
        </p:nvSpPr>
        <p:spPr bwMode="auto">
          <a:xfrm>
            <a:off x="490329" y="2092032"/>
            <a:ext cx="2623931" cy="1834158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COLLABORAZIONE</a:t>
            </a:r>
          </a:p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CON </a:t>
            </a:r>
          </a:p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EQUITALIA</a:t>
            </a:r>
          </a:p>
        </p:txBody>
      </p:sp>
      <p:sp>
        <p:nvSpPr>
          <p:cNvPr id="5" name="Rettangolo 4"/>
          <p:cNvSpPr/>
          <p:nvPr/>
        </p:nvSpPr>
        <p:spPr bwMode="auto">
          <a:xfrm>
            <a:off x="3313042" y="4139181"/>
            <a:ext cx="5419423" cy="166199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DEFINIZIONE AGEVOLATA → SINGOLO CARICO A RUOLO O AFFIDATO</a:t>
            </a:r>
          </a:p>
          <a:p>
            <a:pPr algn="just"/>
            <a:endParaRPr lang="it-IT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algn="just"/>
            <a:r>
              <a:rPr lang="it-IT" b="1" dirty="0" smtClean="0">
                <a:solidFill>
                  <a:srgbClr val="FF0000"/>
                </a:solidFill>
                <a:latin typeface="Arial"/>
                <a:ea typeface="Calibri" charset="0"/>
                <a:cs typeface="Arial"/>
              </a:rPr>
              <a:t>SCELTA DA PONDERARE IN RELAZIONE 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latin typeface="Arial"/>
                <a:ea typeface="Calibri" charset="0"/>
                <a:cs typeface="Arial"/>
              </a:rPr>
              <a:t>DISPONIBILITÀ DEL DEBITORE 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latin typeface="Arial"/>
                <a:ea typeface="Calibri" charset="0"/>
                <a:cs typeface="Arial"/>
              </a:rPr>
              <a:t>CONNESSI OBBLIGHI DI PAGAMENTO</a:t>
            </a:r>
            <a:endParaRPr lang="it-IT" b="1" dirty="0">
              <a:solidFill>
                <a:srgbClr val="FF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6" name="Freccia destra 5"/>
          <p:cNvSpPr/>
          <p:nvPr/>
        </p:nvSpPr>
        <p:spPr bwMode="auto">
          <a:xfrm>
            <a:off x="490329" y="4358791"/>
            <a:ext cx="2623931" cy="1222772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AMMESSA </a:t>
            </a:r>
          </a:p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SELEZIONE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500188"/>
            <a:ext cx="9144000" cy="546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altLang="it-IT" sz="2800" b="1" dirty="0" smtClean="0">
                <a:latin typeface="Arial"/>
                <a:cs typeface="Arial"/>
              </a:rPr>
              <a:t>DEBITI ROTTAMABILI PARZIALMENTE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3205904" y="2415671"/>
            <a:ext cx="5487335" cy="276998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SANZIONI AMMINISTRATIVE PER VIOLAZIONI AL CODICE DELLA STRADA D.LGS. 285/1992</a:t>
            </a:r>
          </a:p>
          <a:p>
            <a:pPr algn="ctr"/>
            <a:r>
              <a:rPr lang="it-IT" sz="2000" dirty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↓</a:t>
            </a:r>
            <a:endParaRPr lang="it-IT" sz="2000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APPLICAZIONE DISPOSIZIONI LIMITATAMENTE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 INTERESSI</a:t>
            </a:r>
            <a:endParaRPr lang="it-IT" sz="20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COMPRESI INTERESSI </a:t>
            </a:r>
            <a:r>
              <a:rPr lang="it-IT" sz="2000" i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EX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</a:t>
            </a: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ART. 27 C. 6 L. 689/1981 </a:t>
            </a:r>
            <a:endParaRPr lang="it-IT" sz="20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2" name="Freccia destra 1"/>
          <p:cNvSpPr/>
          <p:nvPr/>
        </p:nvSpPr>
        <p:spPr bwMode="auto">
          <a:xfrm>
            <a:off x="371807" y="3250418"/>
            <a:ext cx="2610678" cy="1100495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MULTE CODICE </a:t>
            </a:r>
          </a:p>
          <a:p>
            <a:pPr algn="ctr"/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DELLA STRADA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3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altLang="it-IT" sz="2800" b="1" dirty="0" smtClean="0">
                <a:latin typeface="Arial"/>
                <a:cs typeface="Arial"/>
              </a:rPr>
              <a:t>DEBITI NON ROTTAMABILI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2789303" y="1991250"/>
            <a:ext cx="6238788" cy="38779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RISORSE  PROPRIE  TRADIZIONALI DEI TRATTATI E  </a:t>
            </a: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IVA RISCOSSA ALL'IMPORTAZIONE</a:t>
            </a:r>
            <a:endParaRPr lang="it-IT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SOMME DOVUTE PER </a:t>
            </a: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RECUPERO DI AIUTI DI STATO </a:t>
            </a:r>
            <a:r>
              <a:rPr lang="it-IT" i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EX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ART. 14 REGOLAMENTO CE 659/1999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CREDITI DERIVANTI DA </a:t>
            </a: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PRONUNCE  DI  CONDANNA  DELLA  CORTE  DEI CONTI</a:t>
            </a:r>
            <a:endParaRPr lang="it-IT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MULTE, AMMENDE E SANZIONI DOVUTE  A  SEGUITO DI </a:t>
            </a: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PROVVEDIMENTI E SENTENZE PENALI DI CONDANNA</a:t>
            </a:r>
            <a:endParaRPr lang="it-IT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ALTRE </a:t>
            </a: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SANZIONI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</a:t>
            </a: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DIVERSE DA QUELLE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IRROGATE PER VIOLAZIONI TRIBUTARIE O VIOLAZIONE DI OBBLIGHI RELATIVI AI CONTRIBUTI E A PREMI DOVUTI DA ENTI PREVIDENZIALI</a:t>
            </a:r>
            <a:endParaRPr lang="it-IT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2" name="Freccia destra 1"/>
          <p:cNvSpPr/>
          <p:nvPr/>
        </p:nvSpPr>
        <p:spPr bwMode="auto">
          <a:xfrm>
            <a:off x="139988" y="2829749"/>
            <a:ext cx="2610678" cy="2200989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VERIFICA INTERNA</a:t>
            </a:r>
          </a:p>
          <a:p>
            <a:pPr algn="ctr"/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RISCONTRO CON EQUITALIA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121310"/>
            <a:ext cx="9144000" cy="546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altLang="it-IT" sz="3200" b="1" dirty="0" smtClean="0">
                <a:latin typeface="Arial"/>
                <a:cs typeface="Arial"/>
              </a:rPr>
              <a:t>CALENDARIO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3206839" y="1887016"/>
            <a:ext cx="5705341" cy="123110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RUOLI CON CARTELLA NON NOTIFICATA AL 31.12.2016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AVVISI ESECUTIVI SENZA INFORMATIVA DI AFFIDAMENTO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AVVISI DI ADDEBITO NON NOTIFICATI</a:t>
            </a:r>
            <a:endParaRPr lang="it-IT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2" name="Freccia destra 1"/>
          <p:cNvSpPr/>
          <p:nvPr/>
        </p:nvSpPr>
        <p:spPr bwMode="auto">
          <a:xfrm>
            <a:off x="364152" y="2007267"/>
            <a:ext cx="2716695" cy="978218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1600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ENTRO </a:t>
            </a:r>
            <a:r>
              <a:rPr lang="it-IT" sz="1600" b="1" dirty="0" smtClean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28.02.2017</a:t>
            </a:r>
            <a:endParaRPr lang="it-IT" sz="1600" b="1" dirty="0">
              <a:solidFill>
                <a:srgbClr val="FFFFFF"/>
              </a:solidFill>
              <a:latin typeface="Arial"/>
              <a:ea typeface="Calibri" charset="0"/>
              <a:cs typeface="Arial"/>
            </a:endParaRPr>
          </a:p>
          <a:p>
            <a:pPr algn="ctr"/>
            <a:r>
              <a:rPr lang="it-IT" sz="1600" b="1" dirty="0" smtClean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EQUITALIA COMUNICA</a:t>
            </a:r>
            <a:endParaRPr lang="it-IT" sz="1600" b="1" dirty="0">
              <a:solidFill>
                <a:srgbClr val="FFFFFF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3206840" y="3311848"/>
            <a:ext cx="5705340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DEBITORI  PRESENTANO DICHIARAZIONE (ANCHE INTEGRATIVA DI PRECEDENTE) PER: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CHIEDERE AGEVOLAZIONE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CHIEDERE N° DI RATE PRESCELTO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INDICARE EVENTUALI GIUDIZI PENDENTI RINUNCIANDO A PROSECUZIONE</a:t>
            </a:r>
          </a:p>
        </p:txBody>
      </p:sp>
      <p:sp>
        <p:nvSpPr>
          <p:cNvPr id="6" name="Freccia destra 5"/>
          <p:cNvSpPr/>
          <p:nvPr/>
        </p:nvSpPr>
        <p:spPr bwMode="auto">
          <a:xfrm>
            <a:off x="364152" y="3561402"/>
            <a:ext cx="2716695" cy="978218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1600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ENTRO </a:t>
            </a:r>
            <a:r>
              <a:rPr lang="it-IT" sz="1600" b="1" dirty="0" smtClean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31.03.2017</a:t>
            </a:r>
            <a:endParaRPr lang="it-IT" sz="1600" b="1" dirty="0">
              <a:solidFill>
                <a:srgbClr val="FFFFFF"/>
              </a:solidFill>
              <a:latin typeface="Arial"/>
              <a:ea typeface="Calibri" charset="0"/>
              <a:cs typeface="Arial"/>
            </a:endParaRPr>
          </a:p>
          <a:p>
            <a:pPr algn="ctr"/>
            <a:r>
              <a:rPr lang="it-IT" sz="1600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DEBITORE ADERISCE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3206839" y="5090622"/>
            <a:ext cx="5705341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EQUITALIA COMUNICA: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SOMME DOVUTE IN TOTALE E PER RATA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GIORNO E MESE DI SCADENZA</a:t>
            </a:r>
          </a:p>
        </p:txBody>
      </p:sp>
      <p:sp>
        <p:nvSpPr>
          <p:cNvPr id="9" name="Freccia destra 8"/>
          <p:cNvSpPr/>
          <p:nvPr/>
        </p:nvSpPr>
        <p:spPr bwMode="auto">
          <a:xfrm>
            <a:off x="364153" y="4970845"/>
            <a:ext cx="2716695" cy="978218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1600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ENTRO </a:t>
            </a:r>
            <a:r>
              <a:rPr lang="it-IT" sz="1600" b="1" dirty="0" smtClean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31.05.2017</a:t>
            </a:r>
            <a:endParaRPr lang="it-IT" sz="1600" b="1" dirty="0">
              <a:solidFill>
                <a:srgbClr val="FFFFFF"/>
              </a:solidFill>
              <a:latin typeface="Arial"/>
              <a:ea typeface="Calibri" charset="0"/>
              <a:cs typeface="Arial"/>
            </a:endParaRPr>
          </a:p>
          <a:p>
            <a:pPr algn="ctr"/>
            <a:r>
              <a:rPr lang="it-IT" sz="1600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EQUITALIA COMUNICA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altLang="it-IT" sz="2800" b="1" dirty="0" smtClean="0">
                <a:latin typeface="Arial"/>
                <a:cs typeface="Arial"/>
              </a:rPr>
              <a:t>EFFETTI PRESENTAZIONE ISTANZA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869602" y="1988394"/>
            <a:ext cx="7991062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TERMINI DI PRESCRIZIONE E  DECADENZA  PER  RECUPERO DEI CARICHI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OBBLIGHI DI PAGAMENTO DERIVANTI DA PRECEDENTI DILAZIONI IN ESSERE PER RATE IN SCADENZA </a:t>
            </a:r>
            <a:r>
              <a:rPr lang="it-IT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DATA SUCCESSIVA AL 31.12.2016 → </a:t>
            </a: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FINO 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SCADENZA PRIMA/UNICA </a:t>
            </a: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RATA</a:t>
            </a:r>
          </a:p>
          <a:p>
            <a:pPr marL="285750" indent="-285750" algn="just">
              <a:buFont typeface="Arial" charset="0"/>
              <a:buChar char="•"/>
            </a:pPr>
            <a:endParaRPr lang="it-IT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869603" y="3474837"/>
            <a:ext cx="7991061" cy="249299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lIns="180000" tIns="0" rIns="180000" bIns="0" rtlCol="0" anchor="ctr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IMPOSSIBILITÀ PER AGENTE DELLA RISCOSSIONE DI: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AVVIARE  NUOVE  AZIONI  ESECUTIVE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ISCRIVERE NUOVI FERMI AMMINISTRATIVI E IPOTECHE, FATTI SALVI SE GIÀ ISCRITTI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PROSEGUIRE PROCEDURE  DI RECUPERO COATTIVO PRECEDENTEMENTE AVVIATE →A  CONDIZIONE CHE NON: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SIA  ANCORA TENUTO IL PRIMO INCANTO CON ESITO POSITIVO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SIA PRESENTATA ISTANZA DI ASSEGNAZIONE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SIA GIÀ EMESSO PROVVEDIMENTO DI ASSEGNAZIONE DEI CREDITI PIGNORATI</a:t>
            </a:r>
            <a:endParaRPr lang="it-IT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allout con freccia destra 3"/>
          <p:cNvSpPr/>
          <p:nvPr/>
        </p:nvSpPr>
        <p:spPr bwMode="auto">
          <a:xfrm>
            <a:off x="445263" y="1988394"/>
            <a:ext cx="424339" cy="1384995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xtLst/>
        </p:spPr>
        <p:txBody>
          <a:bodyPr vert="vert270"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SOSPENSIONE</a:t>
            </a:r>
          </a:p>
        </p:txBody>
      </p:sp>
      <p:sp>
        <p:nvSpPr>
          <p:cNvPr id="6" name="Callout con freccia destra 5"/>
          <p:cNvSpPr/>
          <p:nvPr/>
        </p:nvSpPr>
        <p:spPr bwMode="auto">
          <a:xfrm>
            <a:off x="445264" y="3474838"/>
            <a:ext cx="424339" cy="2492990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xtLst/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BLOCCO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altLang="it-IT" sz="3200" b="1" dirty="0" smtClean="0">
                <a:latin typeface="Arial"/>
                <a:cs typeface="Arial"/>
              </a:rPr>
              <a:t>PAGAMENTO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167423" y="2091612"/>
            <a:ext cx="4572000" cy="36933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PAGAMENTO EFFETTUATO IN RATE DI PARI AMMONTARE COSÌ SUDDIVISE</a:t>
            </a:r>
          </a:p>
          <a:p>
            <a:pPr algn="just"/>
            <a:endParaRPr lang="it-IT" sz="1600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algn="just"/>
            <a:r>
              <a:rPr lang="it-IT" sz="1600" b="1" u="sng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NEL 2017:</a:t>
            </a:r>
          </a:p>
          <a:p>
            <a:pPr algn="just"/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ALMENO IL 70% DEGLI IMPORTI DOVUTI IN 3 RATE SCADENTI: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LUGLIO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SETTEMBRE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NOVEMBRE</a:t>
            </a:r>
          </a:p>
          <a:p>
            <a:pPr algn="just"/>
            <a:endParaRPr lang="it-IT" sz="1600" b="1" u="sng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algn="just"/>
            <a:r>
              <a:rPr lang="it-IT" sz="1600" b="1" u="sng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NEL 2018:</a:t>
            </a:r>
          </a:p>
          <a:p>
            <a:pPr algn="just"/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PER IL RESTANTE 30% IN 2 RATE SCADENTI: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APRILE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SETTEMBRE</a:t>
            </a:r>
          </a:p>
        </p:txBody>
      </p:sp>
      <p:sp>
        <p:nvSpPr>
          <p:cNvPr id="4" name="Freccia destra 3"/>
          <p:cNvSpPr/>
          <p:nvPr/>
        </p:nvSpPr>
        <p:spPr bwMode="auto">
          <a:xfrm>
            <a:off x="4804193" y="3524189"/>
            <a:ext cx="554353" cy="611386"/>
          </a:xfrm>
          <a:prstGeom prst="rightArrow">
            <a:avLst>
              <a:gd name="adj1" fmla="val 50000"/>
              <a:gd name="adj2" fmla="val 48214"/>
            </a:avLst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it-IT" sz="20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5397558" y="2860387"/>
            <a:ext cx="3656290" cy="1938992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SOMME </a:t>
            </a:r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DOVUTE </a:t>
            </a:r>
            <a:r>
              <a:rPr lang="it-IT" b="1" dirty="0" smtClean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COMPOSTE </a:t>
            </a:r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DA: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CAPITALE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INTERESSI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AGGI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SPESE ESECUTIVE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FF"/>
                </a:solidFill>
                <a:latin typeface="Arial"/>
                <a:ea typeface="Calibri" charset="0"/>
                <a:cs typeface="Arial"/>
              </a:rPr>
              <a:t>SPESE NOTIFICA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0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09429" y="1892528"/>
            <a:ext cx="2224969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OPERAZIONI AGEVOLATE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48935" y="1887565"/>
            <a:ext cx="6073254" cy="7354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ASSEGNAZIONI – TRASFORMAZIONI – CESSIONI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FINO AL 30.09.2017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09428" y="4419821"/>
            <a:ext cx="2224969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DETRAZIONE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RISTRUTTURAZIONE</a:t>
            </a:r>
            <a:endParaRPr lang="it-IT" sz="185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743200" y="4412279"/>
            <a:ext cx="6073253" cy="7231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FINO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AL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31.12.2017 → 50%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ANTISISMA FINO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AL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31.12.2021 → 50%/70-80%/75-85%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09427" y="3577390"/>
            <a:ext cx="2224970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DETRAZIONE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RIQUALIFICAZIONE</a:t>
            </a:r>
            <a:endParaRPr lang="it-IT" sz="185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743200" y="3574810"/>
            <a:ext cx="6073253" cy="7231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FINO AL 31.12.2017 → 65%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PARTI COMUNI FINO AL 31.12.2021 → 65%/70%/75% 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09428" y="2734959"/>
            <a:ext cx="2224969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RIVALUTAZIONI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743200" y="2737342"/>
            <a:ext cx="6073251" cy="7231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TERRENI E PARTECIPAZIONI → POSSESSO </a:t>
            </a:r>
            <a:r>
              <a:rPr lang="it-IT" sz="1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 1.1.2017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BENI D’IMPRESA → BILANCIO AL 31.12.2015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PROROGHE</a:t>
            </a:r>
            <a:endParaRPr lang="it-IT" altLang="it-IT" sz="3200" b="1" kern="0" dirty="0" smtClean="0">
              <a:latin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09428" y="5262252"/>
            <a:ext cx="2224969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DETRAZIONE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5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BONUS</a:t>
            </a:r>
            <a:r>
              <a:rPr lang="it-IT" sz="18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MOBILI</a:t>
            </a:r>
            <a:endParaRPr lang="it-IT" sz="185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743198" y="5249747"/>
            <a:ext cx="6073253" cy="7231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FINO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AL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31.12.2017 → 50%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INTERVENTI DI RECUPERO DAL 1.1.2016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103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3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Schermata 2017-01-16 alle 12.33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38" b="-22938"/>
          <a:stretch>
            <a:fillRect/>
          </a:stretch>
        </p:blipFill>
        <p:spPr>
          <a:xfrm>
            <a:off x="321116" y="1269930"/>
            <a:ext cx="8565341" cy="4710607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altLang="it-IT" sz="3200" b="1" dirty="0" smtClean="0">
                <a:latin typeface="Arial"/>
                <a:cs typeface="Arial"/>
              </a:rPr>
              <a:t>MANCATO PAGAMENTO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622854" y="4188429"/>
            <a:ext cx="8024189" cy="172354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DEFINIZIONE NON PRODUCE EFFETTI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RIPRENDONO  A  DECORRERE  TERMINI DI PRESCRIZIONE E  DECADENZA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VERSAMENTI EFFETTUATI ACQUISITI A TITOLO DI ACCONTO DELL'IMPORTO DOVUTO (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NO ESTINZIONE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DEL DEBITO RESIDUO)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AGENTE  DELLA RISCOSSIONE PROSEGUE ATTIVITÀ DI RECUPERO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PAGAMENTO  NON PUÒ ESSERE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RATEIZZATO</a:t>
            </a:r>
            <a:endParaRPr lang="it-IT" sz="1600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622854" y="1953834"/>
            <a:ext cx="2001078" cy="615553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POSSIBILI</a:t>
            </a:r>
          </a:p>
          <a:p>
            <a:pPr algn="ctr"/>
            <a:r>
              <a:rPr lang="it-IT" sz="2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PATOLOGIE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3863662" y="1949667"/>
            <a:ext cx="4783381" cy="123110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MANCATO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INSUFFICIENTE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TARDIVO  VERSAMENTO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algn="just"/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DELL'UNICA RATA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O DI 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UNA  RATA</a:t>
            </a:r>
            <a:endParaRPr lang="it-IT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5" name="Freccia destra 4"/>
          <p:cNvSpPr/>
          <p:nvPr/>
        </p:nvSpPr>
        <p:spPr bwMode="auto">
          <a:xfrm>
            <a:off x="2866577" y="1953834"/>
            <a:ext cx="754440" cy="611386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it-IT" sz="20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Freccia giù 5"/>
          <p:cNvSpPr/>
          <p:nvPr/>
        </p:nvSpPr>
        <p:spPr bwMode="auto">
          <a:xfrm>
            <a:off x="4287404" y="3425739"/>
            <a:ext cx="3935896" cy="408980"/>
          </a:xfrm>
          <a:prstGeom prst="down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EFFETTI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altLang="it-IT" sz="2400" b="1" dirty="0" smtClean="0">
                <a:latin typeface="Arial"/>
                <a:cs typeface="Arial"/>
              </a:rPr>
              <a:t>MODALITÀ DI EFFETTUAZIONE PAGAMENTI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591401" y="1991029"/>
            <a:ext cx="796119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DIVIETO DI RATEAZIONE </a:t>
            </a:r>
            <a:r>
              <a:rPr lang="it-IT" sz="20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SOMME</a:t>
            </a:r>
            <a:endParaRPr lang="it-IT" sz="2000" b="1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590374" y="2685875"/>
            <a:ext cx="7961198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PAGAMENTO DELLE SOMME DOVUTE PER DEFINIZIONE  PUÒ  ESSERE EFFETTUATO: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MEDIANTE  </a:t>
            </a: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DOMICILIAZIONE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 SUL  C/C INDICATO DAL DEBITORE NELLA DICHIARAZIONE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MEDIANTE </a:t>
            </a: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BOLLETTINI PRECOMPILATI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CHE AGENTE DELLA RISCOSSIONE DEVE ALLEGARE ALLA COMUNICAZIONE AL DEBITORE SE NON HA RICHIESTO DI ESEGUIRE VERSAMENTO MEDIANTE DOMICILIAZIONE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 smtClean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PRESSO SPORTELLI 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DELL'AGENTE DELLA RISCOSSIONE</a:t>
            </a:r>
            <a:endParaRPr lang="it-IT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8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altLang="it-IT" sz="3200" b="1" dirty="0" smtClean="0">
                <a:latin typeface="Calibri" panose="020F0502020204030204" pitchFamily="34" charset="0"/>
              </a:rPr>
              <a:t>SOGGETTI GIÀ IN RATEAZIONE</a:t>
            </a:r>
          </a:p>
        </p:txBody>
      </p:sp>
      <p:sp>
        <p:nvSpPr>
          <p:cNvPr id="2" name="Freccia destra 1"/>
          <p:cNvSpPr/>
          <p:nvPr/>
        </p:nvSpPr>
        <p:spPr bwMode="auto">
          <a:xfrm>
            <a:off x="447867" y="1981875"/>
            <a:ext cx="1728663" cy="1222772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RATEAZIONI IN CORSO</a:t>
            </a:r>
            <a:endParaRPr lang="it-IT" sz="2000" b="1" dirty="0">
              <a:solidFill>
                <a:schemeClr val="bg1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2331077" y="1981875"/>
            <a:ext cx="6494872" cy="123110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AMMESSE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A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DEFINIZIONE SE: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EFFETTUATI PAGAMENTI PARZIALI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REGOLARITÀ DEI VERSAMENTI PERIODO DAL 01.10.2016 AL 31.12.2016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5" name="Freccia giù 4"/>
          <p:cNvSpPr/>
          <p:nvPr/>
        </p:nvSpPr>
        <p:spPr bwMode="auto">
          <a:xfrm>
            <a:off x="3815974" y="3258992"/>
            <a:ext cx="3525078" cy="368082"/>
          </a:xfrm>
          <a:prstGeom prst="downArrow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SCOMPUTANO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2331077" y="3689291"/>
            <a:ext cx="6494870" cy="110799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SOLO 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SOMME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VERSATE A TITOLO DI: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CAPITALE E INTERESSI INCLUSI NEI CARICHI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AGGIO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RIMBORSO EVENTUALI SPESE DI ESECUZIONE E NOTIFICA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331077" y="4859504"/>
            <a:ext cx="649487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RESTANO ACQUISITI E NON SONO RIMBORSABILI: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SANZIONI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INTERESSI DI DILAZIONE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INTERESSI DI MORA</a:t>
            </a:r>
            <a:endParaRPr lang="it-IT" dirty="0">
              <a:solidFill>
                <a:prstClr val="black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9144000" cy="546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altLang="it-IT" sz="3200" b="1" dirty="0" smtClean="0">
                <a:latin typeface="Calibri" panose="020F0502020204030204" pitchFamily="34" charset="0"/>
              </a:rPr>
              <a:t>SOGGETTI GIÀ IN RATEAZIONE</a:t>
            </a:r>
          </a:p>
        </p:txBody>
      </p:sp>
      <p:sp>
        <p:nvSpPr>
          <p:cNvPr id="2" name="Freccia destra 1"/>
          <p:cNvSpPr/>
          <p:nvPr/>
        </p:nvSpPr>
        <p:spPr bwMode="auto">
          <a:xfrm>
            <a:off x="581196" y="2063315"/>
            <a:ext cx="1930091" cy="1222772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RATEAZIONI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IN CORSO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2627291" y="2059149"/>
            <a:ext cx="6198658" cy="123110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just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AMMESSE ALLA DEFINIZIONE SE: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EFFETTUATO PAGAMENTI PARZIALI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REGOLARITÀ DEI VERSAMENTI DEL PERIODO DAL 01-10-2016 AL 31-12-2016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5" name="Freccia giù 4"/>
          <p:cNvSpPr/>
          <p:nvPr/>
        </p:nvSpPr>
        <p:spPr bwMode="auto">
          <a:xfrm>
            <a:off x="3964081" y="3375765"/>
            <a:ext cx="3525078" cy="368082"/>
          </a:xfrm>
          <a:prstGeom prst="downArrow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EFFETTI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2627291" y="3839630"/>
            <a:ext cx="6198658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REVOCA AUTOMATICA 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RATEAZIONE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IN CORSO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CON PAGAMENTO DELLA PRIMA O UNICA RATA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627291" y="4866140"/>
            <a:ext cx="6198658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xtLst/>
        </p:spPr>
        <p:txBody>
          <a:bodyPr wrap="square" lIns="180000" tIns="0" rIns="180000" bIns="0" rtlCol="0" anchor="ctr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DEVE COMUNQUE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ESSERE PRESENTATA ISTANZA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NO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DISCARICO AUTOMATICO</a:t>
            </a:r>
          </a:p>
        </p:txBody>
      </p:sp>
      <p:sp>
        <p:nvSpPr>
          <p:cNvPr id="11" name="Freccia destra 10"/>
          <p:cNvSpPr/>
          <p:nvPr/>
        </p:nvSpPr>
        <p:spPr bwMode="auto">
          <a:xfrm>
            <a:off x="581195" y="4531753"/>
            <a:ext cx="1930091" cy="1222772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NEL CASO DI RESIDUO ZERO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" y="149684"/>
            <a:ext cx="3969004" cy="8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17526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LE DICHIARAZIONI </a:t>
            </a:r>
            <a:r>
              <a:rPr lang="it-IT" sz="3200" b="1" dirty="0" smtClean="0">
                <a:latin typeface="Arial"/>
                <a:cs typeface="Arial"/>
              </a:rPr>
              <a:t/>
            </a:r>
            <a:br>
              <a:rPr lang="it-IT" sz="3200" b="1" dirty="0" smtClean="0">
                <a:latin typeface="Arial"/>
                <a:cs typeface="Arial"/>
              </a:rPr>
            </a:br>
            <a:r>
              <a:rPr lang="it-IT" sz="3200" b="1" dirty="0" smtClean="0">
                <a:latin typeface="Arial"/>
                <a:cs typeface="Arial"/>
              </a:rPr>
              <a:t>INTEGRATIVE A FAVORE</a:t>
            </a:r>
            <a:endParaRPr lang="it-IT" sz="3200" b="1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5" y="649694"/>
            <a:ext cx="7155115" cy="14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1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460954"/>
            <a:ext cx="9144000" cy="546100"/>
          </a:xfrm>
        </p:spPr>
        <p:txBody>
          <a:bodyPr>
            <a:normAutofit fontScale="90000"/>
          </a:bodyPr>
          <a:lstStyle/>
          <a:p>
            <a:r>
              <a:rPr lang="it-IT" altLang="it-IT" sz="3200" b="1" dirty="0" smtClean="0">
                <a:latin typeface="Calibri" panose="020F0502020204030204" pitchFamily="34" charset="0"/>
              </a:rPr>
              <a:t> </a:t>
            </a:r>
            <a:r>
              <a:rPr lang="it-IT" altLang="it-IT" sz="3100" b="1" dirty="0" smtClean="0">
                <a:latin typeface="Arial"/>
                <a:cs typeface="Arial"/>
              </a:rPr>
              <a:t>RETTIFICHE A FAVORE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5650" y="3124874"/>
            <a:ext cx="3744913" cy="5227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1^ TESI</a:t>
            </a:r>
            <a:endParaRPr lang="it-IT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649" y="3781434"/>
            <a:ext cx="3744913" cy="1371600"/>
          </a:xfrm>
          <a:prstGeom prst="rect">
            <a:avLst/>
          </a:prstGeom>
          <a:solidFill>
            <a:srgbClr val="85AE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ENTRO IL TERMINE PER LA DICHIARAZIONE SUCCESSIVA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OLTRE SOLO RIMBORSO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43437" y="3781434"/>
            <a:ext cx="3744913" cy="1371600"/>
          </a:xfrm>
          <a:prstGeom prst="rect">
            <a:avLst/>
          </a:prstGeom>
          <a:solidFill>
            <a:srgbClr val="85AE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ENTRO IL TERMINE PER LA DECADENZA DAL POTERE DI ACCERTAMENTO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(ART.5 DL 193/2016)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43437" y="3124874"/>
            <a:ext cx="3744913" cy="5227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2^ TESI</a:t>
            </a:r>
            <a:endParaRPr lang="it-IT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55649" y="5295343"/>
            <a:ext cx="3744913" cy="616414"/>
          </a:xfrm>
          <a:prstGeom prst="rect">
            <a:avLst/>
          </a:prstGeom>
          <a:solidFill>
            <a:schemeClr val="bg1">
              <a:alpha val="65098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CASSAZIONE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SS.UU.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N. 13378/2016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llout con freccia in giù 17"/>
          <p:cNvSpPr/>
          <p:nvPr/>
        </p:nvSpPr>
        <p:spPr>
          <a:xfrm>
            <a:off x="755650" y="2116811"/>
            <a:ext cx="7632700" cy="100806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TERMINE ULTIMO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284713"/>
            <a:ext cx="5456538" cy="1118895"/>
          </a:xfrm>
          <a:prstGeom prst="rect">
            <a:avLst/>
          </a:prstGeom>
        </p:spPr>
      </p:pic>
      <p:sp>
        <p:nvSpPr>
          <p:cNvPr id="2" name="Freccia destra 1"/>
          <p:cNvSpPr/>
          <p:nvPr/>
        </p:nvSpPr>
        <p:spPr>
          <a:xfrm rot="16200000">
            <a:off x="6408827" y="5146347"/>
            <a:ext cx="503356" cy="8013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747220" y="5911757"/>
            <a:ext cx="1782274" cy="371589"/>
          </a:xfrm>
          <a:prstGeom prst="rect">
            <a:avLst/>
          </a:prstGeom>
          <a:solidFill>
            <a:srgbClr val="FFFF00">
              <a:alpha val="65098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NOVITA’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2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755650" y="3276600"/>
            <a:ext cx="7632700" cy="369633"/>
          </a:xfrm>
          <a:prstGeom prst="rect">
            <a:avLst/>
          </a:prstGeom>
          <a:solidFill>
            <a:schemeClr val="bg1">
              <a:alpha val="65098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QUALE SENSO DEL TERMINE PREVISTO ART. 8 C. 2 D.P.R. 322/1998?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55650" y="4319874"/>
            <a:ext cx="7632700" cy="369633"/>
          </a:xfrm>
          <a:prstGeom prst="rect">
            <a:avLst/>
          </a:prstGeom>
          <a:solidFill>
            <a:schemeClr val="bg1">
              <a:alpha val="65098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PERCHÉ PROROGARE I TERMINI PER ACCERTAMENTO?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55650" y="3814034"/>
            <a:ext cx="7632700" cy="369633"/>
          </a:xfrm>
          <a:prstGeom prst="rect">
            <a:avLst/>
          </a:prstGeom>
          <a:solidFill>
            <a:schemeClr val="bg1">
              <a:alpha val="65098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QUANDO MANCA POSSIBILITÀ DI RIMBORSO: CHE FARE?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arentesi graffa aperta 2"/>
          <p:cNvSpPr/>
          <p:nvPr/>
        </p:nvSpPr>
        <p:spPr>
          <a:xfrm rot="16200000">
            <a:off x="4355757" y="869492"/>
            <a:ext cx="432486" cy="791244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755650" y="5191497"/>
            <a:ext cx="3700439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NORMA AIDC 196</a:t>
            </a:r>
            <a:endParaRPr lang="it-IT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4694261" y="5175338"/>
            <a:ext cx="3694089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DOCUMENTO FNC</a:t>
            </a:r>
            <a:endParaRPr lang="it-IT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1468488"/>
            <a:ext cx="9144000" cy="546100"/>
          </a:xfrm>
        </p:spPr>
        <p:txBody>
          <a:bodyPr>
            <a:normAutofit fontScale="90000"/>
          </a:bodyPr>
          <a:lstStyle/>
          <a:p>
            <a:r>
              <a:rPr lang="it-IT" altLang="it-IT" sz="3200" b="1" dirty="0" smtClean="0">
                <a:latin typeface="Calibri" panose="020F0502020204030204" pitchFamily="34" charset="0"/>
              </a:rPr>
              <a:t> RETTIFICHE A FAVORE</a:t>
            </a:r>
          </a:p>
        </p:txBody>
      </p:sp>
      <p:sp>
        <p:nvSpPr>
          <p:cNvPr id="14" name="Callout con freccia in giù 13"/>
          <p:cNvSpPr/>
          <p:nvPr/>
        </p:nvSpPr>
        <p:spPr>
          <a:xfrm>
            <a:off x="755650" y="2125592"/>
            <a:ext cx="7632700" cy="1008063"/>
          </a:xfrm>
          <a:prstGeom prst="downArrowCallout">
            <a:avLst/>
          </a:prstGeom>
          <a:solidFill>
            <a:srgbClr val="003FBC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INCONGRUENZE PRONUNCIA CASSAZIONE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49"/>
            <a:ext cx="5456538" cy="11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6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17526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ESENZIONE IRPEF PER GLI AGRICOLTORI</a:t>
            </a:r>
            <a:endParaRPr lang="it-IT" sz="3200" b="1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5" y="649694"/>
            <a:ext cx="7155115" cy="14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87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794775" y="1997435"/>
            <a:ext cx="2044343" cy="482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PERIODO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42184" y="1997435"/>
            <a:ext cx="5061055" cy="48208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TRIENNIO 2017 - 2019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94775" y="4733144"/>
            <a:ext cx="2044343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SOGGETTI INTERESSATI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342182" y="4733144"/>
            <a:ext cx="5061055" cy="7231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COLTIVATORI DIRETTI E IAP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94775" y="3743362"/>
            <a:ext cx="2044344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IMPOSTA INTERESSATA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342183" y="3735932"/>
            <a:ext cx="5061055" cy="7231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IRPEF (E RELATIVE ADDIZIONALI)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94775" y="2749044"/>
            <a:ext cx="2044343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REDDITI INTERESSATI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342184" y="2749043"/>
            <a:ext cx="5061055" cy="7231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REDDITO DOMINICALE E REDDITO AGRARIO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3342181" y="5518693"/>
            <a:ext cx="5061055" cy="414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IN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FORMA SOCIETARIA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ESENZIONE TASSAZIONE FONDIARIA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107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5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30999" y="2754584"/>
            <a:ext cx="2044343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SPESE DI VIAGGIO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178405" y="2759747"/>
            <a:ext cx="5474273" cy="7128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COMPENSO IN NATURA PER PROFESSIONISTA SE PAGATE DAL COMMITTENTE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30999" y="5224649"/>
            <a:ext cx="2044343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COMUNICAZIONI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178405" y="5244514"/>
            <a:ext cx="5474272" cy="7231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ENTRO ULTIMO 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GIORNO 2° MESE SUCCESSIVO A OGNI TRIMESTRE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→DATI FATTURE E LIQUIDAZIONI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30999" y="4401294"/>
            <a:ext cx="2044344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RIMBORSI IVA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178404" y="4411227"/>
            <a:ext cx="5474271" cy="7231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SENZA ADEMPIMENTI AGGIUNTIVI → INNALZAMENTO SOGLIA A 30.000 €</a:t>
            </a:r>
            <a:endParaRPr lang="it-IT" sz="2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30999" y="3577939"/>
            <a:ext cx="2044343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RITENUTE D’ACCONTO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178405" y="3577939"/>
            <a:ext cx="5474270" cy="7231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SCOMPUTABILI PER CASSA SE OPERATE ENTRO PRESENTAZIONE DICHIARAZIONE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NOVITÀ</a:t>
            </a:r>
            <a:endParaRPr lang="it-IT" altLang="it-IT" sz="3200" b="1" kern="0" dirty="0" smtClean="0"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30999" y="1931861"/>
            <a:ext cx="2044343" cy="72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IRES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78405" y="1931622"/>
            <a:ext cx="5474273" cy="7128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ALIQUOTA RIDOTTA AL 24%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102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5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175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3200" b="1" i="1" dirty="0" smtClean="0">
                <a:latin typeface="Arial"/>
                <a:cs typeface="Arial"/>
              </a:rPr>
              <a:t>TAX DAY</a:t>
            </a:r>
            <a:br>
              <a:rPr lang="it-IT" sz="3200" b="1" i="1" dirty="0" smtClean="0">
                <a:latin typeface="Arial"/>
                <a:cs typeface="Arial"/>
              </a:rPr>
            </a:br>
            <a:r>
              <a:rPr lang="it-IT" sz="3200" b="1" dirty="0" smtClean="0">
                <a:latin typeface="Arial"/>
                <a:cs typeface="Arial"/>
              </a:rPr>
              <a:t> E NUOVE REGOLE PER I VERSAMENTI</a:t>
            </a:r>
            <a:endParaRPr lang="it-IT" sz="3200" b="1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5" y="649694"/>
            <a:ext cx="7155115" cy="14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9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05593" y="2582454"/>
            <a:ext cx="5181600" cy="319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DELEGA COMPENSATA A SALDO ZERO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05593" y="3195229"/>
            <a:ext cx="5181600" cy="354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DELEGA CON COMPENSAZIONE MA SALDO &gt; 0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305593" y="3833750"/>
            <a:ext cx="5181600" cy="311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DELEGA A DEBITO CON SALDO &gt;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1.000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Documento multiplo 33"/>
          <p:cNvSpPr/>
          <p:nvPr/>
        </p:nvSpPr>
        <p:spPr>
          <a:xfrm>
            <a:off x="5877718" y="2515779"/>
            <a:ext cx="2951163" cy="457200"/>
          </a:xfrm>
          <a:prstGeom prst="flowChartMultidocumen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TELEMATICO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AGENZIA</a:t>
            </a:r>
          </a:p>
        </p:txBody>
      </p:sp>
      <p:sp>
        <p:nvSpPr>
          <p:cNvPr id="35" name="Parentesi graffa chiusa 34"/>
          <p:cNvSpPr/>
          <p:nvPr/>
        </p:nvSpPr>
        <p:spPr>
          <a:xfrm>
            <a:off x="5487193" y="3080929"/>
            <a:ext cx="498475" cy="1252173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6" name="Documento multiplo 35"/>
          <p:cNvSpPr/>
          <p:nvPr/>
        </p:nvSpPr>
        <p:spPr>
          <a:xfrm>
            <a:off x="5877718" y="3199136"/>
            <a:ext cx="2951163" cy="457200"/>
          </a:xfrm>
          <a:prstGeom prst="flowChartMultidocument">
            <a:avLst/>
          </a:prstGeom>
          <a:solidFill>
            <a:schemeClr val="bg1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TELEMATICO AGENZIA</a:t>
            </a:r>
          </a:p>
        </p:txBody>
      </p:sp>
      <p:sp>
        <p:nvSpPr>
          <p:cNvPr id="37" name="Documento multiplo 36"/>
          <p:cNvSpPr/>
          <p:nvPr/>
        </p:nvSpPr>
        <p:spPr>
          <a:xfrm>
            <a:off x="5885656" y="3729361"/>
            <a:ext cx="2952750" cy="457200"/>
          </a:xfrm>
          <a:prstGeom prst="flowChartMultidocument">
            <a:avLst/>
          </a:prstGeom>
          <a:solidFill>
            <a:schemeClr val="bg1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REMOTE BANKING</a:t>
            </a:r>
          </a:p>
        </p:txBody>
      </p:sp>
      <p:sp>
        <p:nvSpPr>
          <p:cNvPr id="39" name="Telaio 38"/>
          <p:cNvSpPr/>
          <p:nvPr/>
        </p:nvSpPr>
        <p:spPr>
          <a:xfrm>
            <a:off x="305593" y="1966073"/>
            <a:ext cx="5181600" cy="404813"/>
          </a:xfrm>
          <a:prstGeom prst="bevel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t>DAL 1° OTTOBRE 2014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222422" y="3663542"/>
            <a:ext cx="5264771" cy="768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305593" y="3663542"/>
            <a:ext cx="5181600" cy="783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885656" y="4547284"/>
            <a:ext cx="294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D.L. 193/2016</a:t>
            </a:r>
            <a:endParaRPr lang="it-IT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3163330" y="4300148"/>
            <a:ext cx="2627870" cy="579529"/>
          </a:xfrm>
          <a:custGeom>
            <a:avLst/>
            <a:gdLst>
              <a:gd name="connsiteX0" fmla="*/ 2627870 w 2627870"/>
              <a:gd name="connsiteY0" fmla="*/ 510746 h 579529"/>
              <a:gd name="connsiteX1" fmla="*/ 807308 w 2627870"/>
              <a:gd name="connsiteY1" fmla="*/ 535460 h 579529"/>
              <a:gd name="connsiteX2" fmla="*/ 0 w 2627870"/>
              <a:gd name="connsiteY2" fmla="*/ 0 h 57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7870" h="579529">
                <a:moveTo>
                  <a:pt x="2627870" y="510746"/>
                </a:moveTo>
                <a:cubicBezTo>
                  <a:pt x="1936578" y="565665"/>
                  <a:pt x="1245286" y="620584"/>
                  <a:pt x="807308" y="535460"/>
                </a:cubicBezTo>
                <a:cubicBezTo>
                  <a:pt x="369330" y="450336"/>
                  <a:pt x="184665" y="22516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  <a:extLst/>
        </p:spPr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325398" y="5362405"/>
            <a:ext cx="5181600" cy="27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«PRIVATI» SENZA COMPENSAZIONI</a:t>
            </a:r>
          </a:p>
        </p:txBody>
      </p:sp>
      <p:sp>
        <p:nvSpPr>
          <p:cNvPr id="46" name="Documento multiplo 45"/>
          <p:cNvSpPr/>
          <p:nvPr/>
        </p:nvSpPr>
        <p:spPr>
          <a:xfrm>
            <a:off x="5897523" y="5217943"/>
            <a:ext cx="2951163" cy="457200"/>
          </a:xfrm>
          <a:prstGeom prst="flowChartMulti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ANCHE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CARTACEA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325398" y="5675143"/>
            <a:ext cx="516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</a:rPr>
              <a:t>INDIPENDENTEMENTE DA IMPORTO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F24 CARTACEO OLTRE 1.000 €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108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50875" y="2008182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SOGGETTI IVA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50875" y="3562344"/>
            <a:ext cx="3744913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OBBLIGO GENERALIZZATO DI UTILIZZO DEI CANALI TELEMATICI</a:t>
            </a:r>
            <a:endParaRPr lang="it-IT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83124" y="3562344"/>
            <a:ext cx="3744913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TELEMATICO «PESANTE» PER UTILIZZI </a:t>
            </a:r>
            <a:r>
              <a:rPr lang="it-IT" sz="2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</a:t>
            </a: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€ 5.000</a:t>
            </a:r>
            <a:endParaRPr lang="it-IT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2343943" y="3137688"/>
            <a:ext cx="358775" cy="28733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6375398" y="3137688"/>
            <a:ext cx="360363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83125" y="2008182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IVA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0876" y="5221473"/>
            <a:ext cx="7798654" cy="704913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SANZIONE APPLICABILE???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VINCOLI RIMASTI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109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650875" y="2312988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SLITTANO AL 30.06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0875" y="3867150"/>
            <a:ext cx="3744913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itchFamily="34" charset="0"/>
              </a:rPr>
              <a:t>TERMINI DI VERSAMENTO DEI SOGGETTI IRPEF</a:t>
            </a:r>
            <a:endParaRPr lang="it-IT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683124" y="3867150"/>
            <a:ext cx="3744913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TERMINI DI VERSAMENTO DEI SOGGETTI IRES</a:t>
            </a:r>
            <a:endParaRPr lang="it-IT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2343943" y="3442494"/>
            <a:ext cx="358775" cy="28733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6375398" y="3440906"/>
            <a:ext cx="360363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683125" y="2312988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SLITTANO A ULTIMO GIORNO DEL 6° MESE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NUOVO </a:t>
            </a:r>
            <a:r>
              <a:rPr lang="it-IT" altLang="it-IT" sz="3200" b="1" i="1" kern="0" dirty="0" smtClean="0">
                <a:latin typeface="Calibri" panose="020F0502020204030204" pitchFamily="34" charset="0"/>
              </a:rPr>
              <a:t>TAX DAY</a:t>
            </a: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109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17526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IL NUOVO </a:t>
            </a:r>
            <a:br>
              <a:rPr lang="it-IT" sz="3200" b="1" dirty="0" smtClean="0">
                <a:latin typeface="Arial"/>
                <a:cs typeface="Arial"/>
              </a:rPr>
            </a:br>
            <a:r>
              <a:rPr lang="it-IT" sz="3200" b="1" dirty="0" smtClean="0">
                <a:latin typeface="Arial"/>
                <a:cs typeface="Arial"/>
              </a:rPr>
              <a:t>REGIME PER CASSA</a:t>
            </a:r>
            <a:endParaRPr lang="it-IT" sz="3200" b="1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5" y="649694"/>
            <a:ext cx="7155115" cy="14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3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476176" y="2224089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54214" y="2166146"/>
            <a:ext cx="7345362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ART. 66 TUIR</a:t>
            </a:r>
            <a:endParaRPr lang="it-IT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54214" y="4129759"/>
            <a:ext cx="7345362" cy="62230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ART. 18 D.P.R. 600/1973 </a:t>
            </a:r>
            <a:endParaRPr lang="it-IT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76176" y="4186909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254214" y="3053854"/>
            <a:ext cx="7345362" cy="62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INTRODUZIONE “NUOVO” REGIME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 ELIMINAZIONE COMPETENZA E MODALITÀ DI DETERMINAZIONE REDDITO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54215" y="5092662"/>
            <a:ext cx="7345362" cy="62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MODIFICA SCRITTURE CONTABILI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 MODALITÀ DI TENUTA 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MODIFICHE NORMATIVE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113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33532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/>
          <p:cNvSpPr/>
          <p:nvPr/>
        </p:nvSpPr>
        <p:spPr>
          <a:xfrm>
            <a:off x="755650" y="1989138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REGIME PER CASSA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55650" y="3141663"/>
            <a:ext cx="7632700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REGIME NATURALE PER SOGGETTI CON REQUISITI PER CONTABILITÀ SEMPLIFICATA </a:t>
            </a:r>
            <a:r>
              <a:rPr lang="it-IT" sz="2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</a:t>
            </a: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ART. 18 D.P.R. 600/1973</a:t>
            </a:r>
            <a:endParaRPr lang="it-IT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5650" y="4695825"/>
            <a:ext cx="3744913" cy="935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NON È UNA OPZIONE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787900" y="4695825"/>
            <a:ext cx="3600450" cy="935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ATTENZIONE A SOGGETTI CHE INIZIANO ATTIVITÀ NEL 2017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2448718" y="4221163"/>
            <a:ext cx="358775" cy="28733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6407943" y="4233483"/>
            <a:ext cx="360363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ADOZIONE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114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/>
          <p:cNvSpPr/>
          <p:nvPr/>
        </p:nvSpPr>
        <p:spPr>
          <a:xfrm>
            <a:off x="755650" y="1989138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CONDIZIONI 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56103"/>
              </p:ext>
            </p:extLst>
          </p:nvPr>
        </p:nvGraphicFramePr>
        <p:xfrm>
          <a:off x="755386" y="3084866"/>
          <a:ext cx="7632532" cy="1280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6266"/>
                <a:gridCol w="3816266"/>
              </a:tblGrid>
              <a:tr h="349897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>
                          <a:latin typeface="Calibri"/>
                          <a:cs typeface="Calibri"/>
                        </a:rPr>
                        <a:t>TIPOLOGIA DI RICAVI</a:t>
                      </a:r>
                      <a:endParaRPr lang="it-IT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>
                          <a:latin typeface="Calibri"/>
                          <a:cs typeface="Calibri"/>
                        </a:rPr>
                        <a:t>AMMONTARE MASSIMO</a:t>
                      </a:r>
                      <a:endParaRPr lang="it-IT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897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>
                          <a:latin typeface="Calibri"/>
                          <a:cs typeface="Calibri"/>
                        </a:rPr>
                        <a:t>PRESTAZIONE DI SERVIZI</a:t>
                      </a:r>
                      <a:endParaRPr lang="it-IT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>
                          <a:latin typeface="Calibri"/>
                          <a:cs typeface="Calibri"/>
                        </a:rPr>
                        <a:t>€ 400.000</a:t>
                      </a:r>
                      <a:endParaRPr lang="it-IT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49897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>
                          <a:latin typeface="Calibri"/>
                          <a:cs typeface="Calibri"/>
                        </a:rPr>
                        <a:t>ALTRE ATTIVITÀ</a:t>
                      </a:r>
                      <a:endParaRPr lang="it-IT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>
                          <a:latin typeface="Calibri"/>
                          <a:cs typeface="Calibri"/>
                        </a:rPr>
                        <a:t>€ 700.000</a:t>
                      </a:r>
                      <a:endParaRPr lang="it-IT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Freccia a destra con strisce 3"/>
          <p:cNvSpPr/>
          <p:nvPr/>
        </p:nvSpPr>
        <p:spPr>
          <a:xfrm>
            <a:off x="755386" y="4924250"/>
            <a:ext cx="2062955" cy="6477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ART.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7" name="Rettangolo 6"/>
          <p:cNvSpPr/>
          <p:nvPr/>
        </p:nvSpPr>
        <p:spPr>
          <a:xfrm>
            <a:off x="2937933" y="4605514"/>
            <a:ext cx="5449985" cy="5591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ART. 57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TUIR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37933" y="5292373"/>
            <a:ext cx="5449985" cy="5591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ART.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85 TUIR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CONTABILITÀ SEMPLIFICATA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114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3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480531" y="2166146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54214" y="2166146"/>
            <a:ext cx="7345362" cy="72337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CORRISPETTIVI CESSIONI DI BENI E PRESTAZIONI DI SERVIZI → PRODUZIONE/SCAMBIO È DIRETTA ATTIVITÀ IMPRESA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80530" y="3158208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254214" y="5097676"/>
            <a:ext cx="7345362" cy="72337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→ ASSEGNAZIONI BENI AI SOCI 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→ AUTOCONSUMO DEL TITOLARE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54214" y="3158208"/>
            <a:ext cx="7345362" cy="1670776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CORRISPETTIVI CESSIONI DI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MATERIE PRIME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SUSSIDIARIE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SEMILAVORATI E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ALTRI BENI MOBILI ESCLUSI QUELLI STRUMENTALI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80530" y="5097676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VOCI </a:t>
            </a:r>
            <a:r>
              <a:rPr lang="it-IT" altLang="it-IT" sz="3200" b="1" dirty="0">
                <a:latin typeface="Calibri" panose="020F0502020204030204" pitchFamily="34" charset="0"/>
              </a:rPr>
              <a:t>DA CONSIDERARE 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115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493800" y="2166146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54214" y="2166146"/>
            <a:ext cx="7345362" cy="72337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DESTINAZIONE BENI A FINALITÀ ESTRANEE A ESERCIZIO D’IMPRESA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93800" y="3183564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259353" y="3183564"/>
            <a:ext cx="7345362" cy="681394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CONTRIBUTI IN CONTO ESERCIZIO 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Parentesi graffa aperta 11"/>
          <p:cNvSpPr/>
          <p:nvPr/>
        </p:nvSpPr>
        <p:spPr>
          <a:xfrm rot="16200000">
            <a:off x="4355976" y="-115665"/>
            <a:ext cx="432048" cy="8280920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93801" y="4531421"/>
            <a:ext cx="8105775" cy="1321229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 </a:t>
            </a:r>
            <a:r>
              <a:rPr lang="it-IT" b="1" cap="all" dirty="0">
                <a:solidFill>
                  <a:schemeClr val="tx1"/>
                </a:solidFill>
                <a:latin typeface="Calibri" panose="020F0502020204030204" pitchFamily="34" charset="0"/>
              </a:rPr>
              <a:t>tenuta </a:t>
            </a:r>
            <a:r>
              <a:rPr lang="it-IT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contabilità </a:t>
            </a:r>
            <a:r>
              <a:rPr lang="it-IT" b="1" cap="all" dirty="0">
                <a:solidFill>
                  <a:schemeClr val="tx1"/>
                </a:solidFill>
                <a:latin typeface="Calibri" panose="020F0502020204030204" pitchFamily="34" charset="0"/>
              </a:rPr>
              <a:t>semplificata </a:t>
            </a:r>
            <a:r>
              <a:rPr lang="it-IT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riferimento </a:t>
            </a:r>
          </a:p>
          <a:p>
            <a:pPr algn="ctr"/>
            <a:r>
              <a:rPr lang="it-IT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it-IT" b="1" cap="all" dirty="0">
                <a:solidFill>
                  <a:schemeClr val="tx1"/>
                </a:solidFill>
                <a:latin typeface="Calibri" panose="020F0502020204030204" pitchFamily="34" charset="0"/>
              </a:rPr>
              <a:t>ricavi percepiti in un anno intero </a:t>
            </a:r>
            <a:r>
              <a:rPr lang="it-IT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/ </a:t>
            </a:r>
          </a:p>
          <a:p>
            <a:pPr algn="ctr"/>
            <a:r>
              <a:rPr lang="it-IT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conseguiti </a:t>
            </a:r>
            <a:r>
              <a:rPr lang="it-IT" b="1" cap="all" dirty="0">
                <a:solidFill>
                  <a:schemeClr val="tx1"/>
                </a:solidFill>
                <a:latin typeface="Calibri" panose="020F0502020204030204" pitchFamily="34" charset="0"/>
              </a:rPr>
              <a:t>nell’ultimo anno di applicazione del regime </a:t>
            </a:r>
            <a:r>
              <a:rPr lang="it-IT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ordinario</a:t>
            </a:r>
            <a:endParaRPr lang="it-IT" b="1" cap="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VOCI </a:t>
            </a:r>
            <a:r>
              <a:rPr lang="it-IT" altLang="it-IT" sz="3200" b="1" dirty="0">
                <a:latin typeface="Calibri" panose="020F0502020204030204" pitchFamily="34" charset="0"/>
              </a:rPr>
              <a:t>DA CONSIDERARE 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115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Schermata 2017-01-16 alle 12.45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2" b="-2932"/>
          <a:stretch>
            <a:fillRect/>
          </a:stretch>
        </p:blipFill>
        <p:spPr>
          <a:xfrm>
            <a:off x="457200" y="1902564"/>
            <a:ext cx="8229600" cy="4525963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1356464"/>
            <a:ext cx="91440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SCADENZE  2017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7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llout con freccia in giù 8"/>
          <p:cNvSpPr/>
          <p:nvPr/>
        </p:nvSpPr>
        <p:spPr>
          <a:xfrm>
            <a:off x="651417" y="2273414"/>
            <a:ext cx="1944216" cy="1656184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COMPONENTI POSITIVI DI REDDITO</a:t>
            </a:r>
            <a:endParaRPr lang="it-IT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llout con freccia in giù 9"/>
          <p:cNvSpPr/>
          <p:nvPr/>
        </p:nvSpPr>
        <p:spPr>
          <a:xfrm>
            <a:off x="3698865" y="2273414"/>
            <a:ext cx="1944216" cy="1656184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COMPONENTI NEGATIVI DI REDDITO</a:t>
            </a:r>
            <a:endParaRPr lang="it-IT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llout con freccia in giù 11"/>
          <p:cNvSpPr/>
          <p:nvPr/>
        </p:nvSpPr>
        <p:spPr>
          <a:xfrm>
            <a:off x="6746313" y="2273415"/>
            <a:ext cx="1944216" cy="1656184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ALTRE COMPONENTI SPECIFICHE</a:t>
            </a:r>
            <a:endParaRPr lang="it-IT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Parentesi graffa aperta 18"/>
          <p:cNvSpPr/>
          <p:nvPr/>
        </p:nvSpPr>
        <p:spPr>
          <a:xfrm rot="16200000">
            <a:off x="4454949" y="448820"/>
            <a:ext cx="432048" cy="8039112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651417" y="4966852"/>
            <a:ext cx="8039112" cy="694396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REDDITO D’IMPRESA</a:t>
            </a:r>
            <a:endParaRPr lang="it-IT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2949564" y="2810492"/>
            <a:ext cx="3838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190170" y="2439714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998262" y="2619734"/>
            <a:ext cx="3838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021808" y="3121821"/>
            <a:ext cx="3838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MECCANISMO DI FUNZIONAMENTO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116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99319" y="2158403"/>
            <a:ext cx="7345362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AUTOCONSUMO PERSONALE 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 FAMILIARE DELL’IMPRENDITORE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99319" y="4037011"/>
            <a:ext cx="7345362" cy="62230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PLUSVALENZE E SOPPRAVVENIENZE ATTIVE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99319" y="3099947"/>
            <a:ext cx="7345362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REDDITI DEGLI IMMOBILI PATRIMONIO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99319" y="4972488"/>
            <a:ext cx="7343687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MINUSVALENZE E SOPRAVVENIENZE PASSIVE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COMPONENTI AGGIUNTIVE 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117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3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557530" y="2926309"/>
            <a:ext cx="8028939" cy="62230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PERDITE DI BENI STRUMENTALI E SU CREDITI 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57529" y="2070552"/>
            <a:ext cx="8028939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QUOTE DI AMMORTAMENTO BENI MATERIALI E IMMATERIALI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7528" y="3780479"/>
            <a:ext cx="8028939" cy="62230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ACCANTONAMENTO TFR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7527" y="4634649"/>
            <a:ext cx="8028939" cy="1091184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DEDUZIONI FORFETTARIE PER INTERMEDIARI/RAPPRESENTANTI DI COMMERCIO – ESERCENTI RISTORAZIONE – AUTOTRASPORTATORI – DISTRIBUTORI DI CARBURANTE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L. 183/2011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COMPONENTI SOTTRATTE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117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/>
          <p:cNvSpPr/>
          <p:nvPr/>
        </p:nvSpPr>
        <p:spPr>
          <a:xfrm>
            <a:off x="755649" y="1929174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I° PERIODO DI APPLICAZIONE DEL REGIME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649" y="3093173"/>
            <a:ext cx="7632701" cy="1110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reddito del periodo d’imposta in cui è applicabile </a:t>
            </a:r>
            <a:endParaRPr lang="it-IT" sz="22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principio di cassa è ridotto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AMBITO TEMPORALE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5649" y="4494261"/>
            <a:ext cx="7632700" cy="1195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dell’importo delle </a:t>
            </a:r>
            <a:r>
              <a:rPr lang="it-IT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rimanenze finali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 che hanno concorso a formare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il reddito dell’esercizio precedente secondo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il principio della competenza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 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118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7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/>
          <p:cNvSpPr/>
          <p:nvPr/>
        </p:nvSpPr>
        <p:spPr>
          <a:xfrm>
            <a:off x="755650" y="1989138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PASSAGGIO DI REGIME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649" y="3213100"/>
            <a:ext cx="7632701" cy="13203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 evitare </a:t>
            </a:r>
            <a:r>
              <a:rPr lang="it-IT" sz="2200" b="1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salti/duplicazioni </a:t>
            </a:r>
            <a:r>
              <a:rPr lang="it-IT" sz="2200" b="1" cap="all" dirty="0">
                <a:solidFill>
                  <a:srgbClr val="FF0000"/>
                </a:solidFill>
                <a:latin typeface="Calibri" panose="020F0502020204030204" pitchFamily="34" charset="0"/>
              </a:rPr>
              <a:t>di tassazione </a:t>
            </a:r>
            <a:r>
              <a:rPr lang="it-IT" sz="22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in caso di passaggio dal principio di cassa al regime ordinario (contabilità ordinaria</a:t>
            </a: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it-IT" sz="22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viceversa</a:t>
            </a:r>
            <a:endParaRPr lang="it-IT" sz="22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AMBITO TEMPORALE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650" y="4693611"/>
            <a:ext cx="7632700" cy="1195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it-IT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ricavi, i compensi e le spese che hanno già concorso alla formazione del reddito … non assumono rilevanza nella determinazione del reddito degli anni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successivi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119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/>
          <p:cNvSpPr/>
          <p:nvPr/>
        </p:nvSpPr>
        <p:spPr>
          <a:xfrm>
            <a:off x="755650" y="2084674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APPLICAZIONE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8835" y="3386431"/>
            <a:ext cx="7632774" cy="23729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criteri </a:t>
            </a:r>
            <a:r>
              <a:rPr lang="it-IT" sz="22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di determinazione del reddito rilevanti </a:t>
            </a:r>
            <a:endParaRPr lang="it-IT" sz="2200" b="1" cap="all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ai </a:t>
            </a:r>
            <a:r>
              <a:rPr lang="it-IT" sz="22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fini </a:t>
            </a: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dirette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↓</a:t>
            </a:r>
            <a:endParaRPr lang="it-IT" sz="2200" b="1" cap="all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principio </a:t>
            </a:r>
            <a:r>
              <a:rPr lang="it-IT" sz="2200" b="1" cap="all" dirty="0">
                <a:solidFill>
                  <a:srgbClr val="FF0000"/>
                </a:solidFill>
                <a:latin typeface="Calibri" panose="020F0502020204030204" pitchFamily="34" charset="0"/>
              </a:rPr>
              <a:t>di </a:t>
            </a:r>
            <a:r>
              <a:rPr lang="it-IT" sz="2200" b="1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cassa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compresi </a:t>
            </a:r>
            <a:r>
              <a:rPr lang="it-IT" sz="22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passaggi </a:t>
            </a: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 </a:t>
            </a:r>
            <a:r>
              <a:rPr lang="it-IT" sz="22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rimanenze finali e </a:t>
            </a:r>
            <a:endParaRPr lang="it-IT" sz="2200" b="1" cap="all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 salti/duplicazioni </a:t>
            </a:r>
            <a:r>
              <a:rPr lang="it-IT" sz="22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di imposta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REGOLE IRAP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119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/>
          <p:cNvSpPr/>
          <p:nvPr/>
        </p:nvSpPr>
        <p:spPr>
          <a:xfrm>
            <a:off x="755650" y="1989138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ART. 18 D.P.R. 600/1973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650" y="3428403"/>
            <a:ext cx="2079128" cy="23138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REGISTRI DISTINTI: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INCASSI E PAGAMENTI</a:t>
            </a: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32436" y="3428403"/>
            <a:ext cx="2079128" cy="23138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TENUTA DEI SOLI REGISTRI IVA E INDICAZIONE MANCATI INCASSI E PAGAMENTI</a:t>
            </a: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09222" y="3425948"/>
            <a:ext cx="2079128" cy="23138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TENUTA DEI SOLI REGISTRI 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↓</a:t>
            </a: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PRESUNZIONE DI INCASSO E PAGAMENTO</a:t>
            </a: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REGOLE </a:t>
            </a:r>
            <a:r>
              <a:rPr lang="it-IT" altLang="it-IT" sz="3200" b="1" dirty="0">
                <a:latin typeface="Calibri" panose="020F0502020204030204" pitchFamily="34" charset="0"/>
              </a:rPr>
              <a:t>PER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REGISTRI </a:t>
            </a:r>
            <a:r>
              <a:rPr lang="it-IT" altLang="it-IT" sz="3200" b="1" dirty="0">
                <a:latin typeface="Calibri" panose="020F0502020204030204" pitchFamily="34" charset="0"/>
              </a:rPr>
              <a:t>CONTABILI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120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0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62467" y="2361060"/>
            <a:ext cx="3479252" cy="33960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>
                <a:solidFill>
                  <a:srgbClr val="FF0000"/>
                </a:solidFill>
                <a:latin typeface="Calibri" panose="020F0502020204030204" pitchFamily="34" charset="0"/>
              </a:rPr>
              <a:t>Ricavi: per ciascun </a:t>
            </a:r>
            <a:r>
              <a:rPr lang="it-IT" sz="2000" b="1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incasso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it-IT" sz="2000" b="1" cap="all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importo</a:t>
            </a: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generalità</a:t>
            </a:r>
            <a:r>
              <a:rPr lang="it-IT" sz="20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indirizzo </a:t>
            </a:r>
            <a:r>
              <a:rPr lang="it-IT" sz="20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comune </a:t>
            </a:r>
            <a:r>
              <a:rPr lang="it-IT" sz="20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di residenza anagrafica del soggetto che effettua </a:t>
            </a: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pagamento</a:t>
            </a: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estremi fattura </a:t>
            </a:r>
            <a:r>
              <a:rPr lang="it-IT" sz="20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o altro documento </a:t>
            </a: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emesso</a:t>
            </a: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2000" b="1" cap="al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11637" y="2361060"/>
            <a:ext cx="3479252" cy="33960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cap="all" dirty="0">
                <a:solidFill>
                  <a:srgbClr val="FF0000"/>
                </a:solidFill>
                <a:latin typeface="Calibri" panose="020F0502020204030204" pitchFamily="34" charset="0"/>
              </a:rPr>
              <a:t>Spese </a:t>
            </a:r>
            <a:endParaRPr lang="it-IT" sz="2000" b="1" cap="all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b="1" cap="all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data di pagamento per  </a:t>
            </a: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spese </a:t>
            </a:r>
            <a:r>
              <a:rPr lang="it-IT" sz="20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sostenute </a:t>
            </a: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nell’esercizio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indicazioni </a:t>
            </a:r>
            <a:r>
              <a:rPr lang="it-IT" sz="2000" b="1" cap="all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letT</a:t>
            </a: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b. </a:t>
            </a:r>
            <a:r>
              <a:rPr lang="it-IT" sz="20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it-IT" sz="2000" b="1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it-IT" sz="20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Freccia bidirezionale orizzontale 11"/>
          <p:cNvSpPr/>
          <p:nvPr/>
        </p:nvSpPr>
        <p:spPr>
          <a:xfrm>
            <a:off x="4247677" y="3839863"/>
            <a:ext cx="758002" cy="438445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REGISTRI INCASSI/PAGAMENTI DISTINTI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120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2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17526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IL NUOVO REGIME IRI</a:t>
            </a:r>
            <a:endParaRPr lang="it-IT" sz="3200" b="1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5" y="649694"/>
            <a:ext cx="7155115" cy="14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1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142698" y="3797578"/>
            <a:ext cx="6865107" cy="21563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Dal </a:t>
            </a:r>
            <a:r>
              <a:rPr lang="it-IT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reddito d’impresa sono ammesse in deduzione le </a:t>
            </a:r>
            <a:r>
              <a:rPr lang="it-IT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somme prelevat</a:t>
            </a:r>
            <a:r>
              <a:rPr lang="it-IT" sz="2000" b="1" i="1" dirty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it-IT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, a carico dell’utile di esercizio e delle riserve di utili, nei limiti del reddito del periodo d’imposta e dei periodi d’imposta precedenti assoggettati a tassazione separata al netto delle perdite residue computabili in diminuzione dei redditi dei periodi d’imposta successivi, a favore dell’imprenditore, dei collaboratori familiari o dei </a:t>
            </a:r>
            <a:r>
              <a:rPr lang="it-IT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</a:t>
            </a:r>
            <a:endParaRPr lang="it-IT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llout con freccia a destra 7"/>
          <p:cNvSpPr/>
          <p:nvPr/>
        </p:nvSpPr>
        <p:spPr bwMode="auto">
          <a:xfrm>
            <a:off x="142181" y="2030466"/>
            <a:ext cx="1959573" cy="553998"/>
          </a:xfrm>
          <a:prstGeom prst="rightArrowCallout">
            <a:avLst>
              <a:gd name="adj1" fmla="val 34854"/>
              <a:gd name="adj2" fmla="val 44708"/>
              <a:gd name="adj3" fmla="val 64417"/>
              <a:gd name="adj4" fmla="val 76817"/>
            </a:avLst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TASSAZIONE SEPARATA</a:t>
            </a:r>
          </a:p>
        </p:txBody>
      </p:sp>
      <p:sp>
        <p:nvSpPr>
          <p:cNvPr id="12" name="Callout con freccia a destra 11"/>
          <p:cNvSpPr/>
          <p:nvPr/>
        </p:nvSpPr>
        <p:spPr bwMode="auto">
          <a:xfrm>
            <a:off x="142181" y="3797578"/>
            <a:ext cx="1959573" cy="553998"/>
          </a:xfrm>
          <a:prstGeom prst="rightArrowCallout">
            <a:avLst>
              <a:gd name="adj1" fmla="val 29927"/>
              <a:gd name="adj2" fmla="val 47171"/>
              <a:gd name="adj3" fmla="val 61953"/>
              <a:gd name="adj4" fmla="val 77845"/>
            </a:avLst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DEDUZIONE PRELIEVI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ART. </a:t>
            </a:r>
            <a:r>
              <a:rPr lang="it-IT" altLang="it-IT" sz="3200" b="1" dirty="0">
                <a:latin typeface="Calibri" panose="020F0502020204030204" pitchFamily="34" charset="0"/>
              </a:rPr>
              <a:t>55-</a:t>
            </a:r>
            <a:r>
              <a:rPr lang="it-IT" altLang="it-IT" sz="3200" b="1" i="1" dirty="0">
                <a:latin typeface="Calibri" panose="020F0502020204030204" pitchFamily="34" charset="0"/>
              </a:rPr>
              <a:t>BIS</a:t>
            </a:r>
            <a:r>
              <a:rPr lang="it-IT" altLang="it-IT" sz="3200" b="1" dirty="0">
                <a:latin typeface="Calibri" panose="020F0502020204030204" pitchFamily="34" charset="0"/>
              </a:rPr>
              <a:t>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TUIR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142698" y="2030466"/>
            <a:ext cx="6865107" cy="1668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Il </a:t>
            </a:r>
            <a:r>
              <a:rPr lang="it-IT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reddito d’impresa degli imprenditori individuali e delle società in nome collettivo e in accomandita semplice in regime di contabilità ordinaria, determinato ai sensi del presente capo, è escluso dalla formazione del reddito complessivo e assoggettato a </a:t>
            </a:r>
            <a:r>
              <a:rPr lang="it-IT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tassazione separata </a:t>
            </a:r>
            <a:r>
              <a:rPr lang="it-IT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con l’aliquota prevista dall’articolo </a:t>
            </a:r>
            <a:r>
              <a:rPr lang="it-IT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77</a:t>
            </a:r>
            <a:endParaRPr lang="it-IT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121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0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 con freccia in giù 2"/>
          <p:cNvSpPr/>
          <p:nvPr/>
        </p:nvSpPr>
        <p:spPr bwMode="auto">
          <a:xfrm>
            <a:off x="683739" y="2035590"/>
            <a:ext cx="7776519" cy="1131570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IMMOBILI ESTERI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683738" y="3431122"/>
            <a:ext cx="7776519" cy="1113482"/>
          </a:xfrm>
          <a:prstGeom prst="rect">
            <a:avLst/>
          </a:prstGeom>
          <a:solidFill>
            <a:schemeClr val="bg1"/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SALVO VARIAZIONI NEL CORSO DEL PERIODO D’IMPOSTA</a:t>
            </a:r>
            <a:endParaRPr lang="it-IT" sz="22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683738" y="4811988"/>
            <a:ext cx="7776519" cy="8791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RESTA FERMO OBBLIGO DI VERSAMENTO IVIE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ESONERO RW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0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28426"/>
              </p:ext>
            </p:extLst>
          </p:nvPr>
        </p:nvGraphicFramePr>
        <p:xfrm>
          <a:off x="1965278" y="2001158"/>
          <a:ext cx="6964537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4537"/>
              </a:tblGrid>
              <a:tr h="188710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it-IT" sz="20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</a:t>
                      </a:r>
                      <a:r>
                        <a:rPr lang="it-IT" sz="20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somme prelevate </a:t>
                      </a:r>
                      <a:r>
                        <a:rPr lang="it-IT" sz="20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carico dell’utile dell’esercizio e delle riserve di utili, nei limiti del reddito dell’esercizio e dei periodi d’imposta precedenti assoggettati a tassazione separata e non ancora prelevati, a favore dell’imprenditore, dei collaboratori familiari o dei soci costituiscono </a:t>
                      </a:r>
                      <a:r>
                        <a:rPr lang="it-IT" sz="20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d’impresa e concorrono integralmente a formare il reddito complessivo dell’imprenditore</a:t>
                      </a:r>
                      <a:r>
                        <a:rPr lang="it-IT" sz="20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dei collaboratori familiari o dei </a:t>
                      </a:r>
                      <a:r>
                        <a:rPr lang="it-IT" sz="20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</a:t>
                      </a:r>
                      <a:endParaRPr lang="it-IT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48082"/>
              </p:ext>
            </p:extLst>
          </p:nvPr>
        </p:nvGraphicFramePr>
        <p:xfrm>
          <a:off x="1965278" y="4412767"/>
          <a:ext cx="6964537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4537"/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it-IT" sz="20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disposizioni del presente articolo non si applicano alle somme prelevate a carico delle </a:t>
                      </a:r>
                      <a:r>
                        <a:rPr lang="it-IT" sz="20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riserve formate con utili dei periodi d’imposta precedenti </a:t>
                      </a:r>
                      <a:r>
                        <a:rPr lang="it-IT" sz="20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quello dal quale ha effetto tale articolo; le riserve da cui sono prelevate le somme si considerano formate prioritariamente con utili di tali periodi </a:t>
                      </a:r>
                      <a:r>
                        <a:rPr lang="it-IT" sz="20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d’imposta</a:t>
                      </a:r>
                      <a:endParaRPr lang="it-IT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ART. </a:t>
            </a:r>
            <a:r>
              <a:rPr lang="it-IT" altLang="it-IT" sz="3200" b="1" dirty="0">
                <a:latin typeface="Calibri" panose="020F0502020204030204" pitchFamily="34" charset="0"/>
              </a:rPr>
              <a:t>55-</a:t>
            </a:r>
            <a:r>
              <a:rPr lang="it-IT" altLang="it-IT" sz="3200" b="1" i="1" dirty="0">
                <a:latin typeface="Calibri" panose="020F0502020204030204" pitchFamily="34" charset="0"/>
              </a:rPr>
              <a:t>BIS</a:t>
            </a:r>
            <a:r>
              <a:rPr lang="it-IT" altLang="it-IT" sz="3200" b="1" dirty="0">
                <a:latin typeface="Calibri" panose="020F0502020204030204" pitchFamily="34" charset="0"/>
              </a:rPr>
              <a:t>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TUIR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0" name="Callout con freccia a destra 9"/>
          <p:cNvSpPr/>
          <p:nvPr/>
        </p:nvSpPr>
        <p:spPr bwMode="auto">
          <a:xfrm>
            <a:off x="156899" y="2008491"/>
            <a:ext cx="1808379" cy="276999"/>
          </a:xfrm>
          <a:prstGeom prst="rightArrowCallout">
            <a:avLst>
              <a:gd name="adj1" fmla="val 25000"/>
              <a:gd name="adj2" fmla="val 50000"/>
              <a:gd name="adj3" fmla="val 74271"/>
              <a:gd name="adj4" fmla="val 86568"/>
            </a:avLst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PRELIEVI</a:t>
            </a:r>
          </a:p>
        </p:txBody>
      </p:sp>
      <p:sp>
        <p:nvSpPr>
          <p:cNvPr id="13" name="Callout con freccia a destra 12"/>
          <p:cNvSpPr/>
          <p:nvPr/>
        </p:nvSpPr>
        <p:spPr bwMode="auto">
          <a:xfrm>
            <a:off x="156898" y="4429631"/>
            <a:ext cx="1808379" cy="276999"/>
          </a:xfrm>
          <a:prstGeom prst="rightArrowCallout">
            <a:avLst>
              <a:gd name="adj1" fmla="val 29927"/>
              <a:gd name="adj2" fmla="val 47171"/>
              <a:gd name="adj3" fmla="val 61953"/>
              <a:gd name="adj4" fmla="val 87596"/>
            </a:avLst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PRESUNZIONE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122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llout con freccia in giù 8"/>
          <p:cNvSpPr/>
          <p:nvPr/>
        </p:nvSpPr>
        <p:spPr>
          <a:xfrm>
            <a:off x="755650" y="2053367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POSSIBILE SCELTA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55650" y="3107100"/>
            <a:ext cx="7632700" cy="13645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TASSAZIONE REDDITO DI IMPRESA AL </a:t>
            </a:r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24%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TASSAZIONE DEI </a:t>
            </a:r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PRELEVAMENTI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IRPEF PROGRESSIVA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PRELEVAMENTI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DEDUZIONE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DAL REDDITO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DISAPPLICAZIONE TRASPARENZA</a:t>
            </a:r>
            <a:endParaRPr lang="it-IT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755650" y="4627176"/>
            <a:ext cx="7632700" cy="122771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OPZIONE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DURA PER 5 ANNI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SI ESPRIME NELLA DICHIARAZIONE DEL PRIMO ANNO DI APPLICAZIONE (TEMPO PER VALUTARE)</a:t>
            </a:r>
            <a:endParaRPr lang="it-IT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REGIME </a:t>
            </a:r>
            <a:r>
              <a:rPr lang="it-IT" altLang="it-IT" sz="3200" b="1" dirty="0">
                <a:latin typeface="Calibri" panose="020F0502020204030204" pitchFamily="34" charset="0"/>
              </a:rPr>
              <a:t>OPZIONALE DAL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2017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122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 con freccia in giù 5"/>
          <p:cNvSpPr/>
          <p:nvPr/>
        </p:nvSpPr>
        <p:spPr>
          <a:xfrm>
            <a:off x="762000" y="2052638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SOGGETTI CON REDDITO DI IMPRESA IN «ORDINARIA»</a:t>
            </a:r>
            <a:endParaRPr lang="it-IT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62000" y="3276600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DITTE INDIVIDUALI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2000" y="4321900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IMPRESE CONIUGALI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62000" y="4867849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SOCIETÀ DI PERSONE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62000" y="5411443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SRL CON RISTRETTA BASE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62000" y="3799250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IMPRESE FAMILIARI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AMBITO SOGGETTIVO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123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755613" y="1985125"/>
            <a:ext cx="7632774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REDDITO DI IMPRESA DELL’ANNO «N»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(DETERMINATO CON REGOLE ORDINARIE)</a:t>
            </a:r>
            <a:endParaRPr lang="it-IT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60310" y="4539045"/>
            <a:ext cx="4396793" cy="881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QUOTA NON PRELEVATA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60310" y="3288957"/>
            <a:ext cx="4396793" cy="928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QUOTA PRELEVATA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(NON RELATIVA A ANNI SINO AL 2016)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Meno 1"/>
          <p:cNvSpPr/>
          <p:nvPr/>
        </p:nvSpPr>
        <p:spPr bwMode="auto">
          <a:xfrm>
            <a:off x="659027" y="3133117"/>
            <a:ext cx="801283" cy="1166396"/>
          </a:xfrm>
          <a:prstGeom prst="mathMinus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Uguale 2"/>
          <p:cNvSpPr/>
          <p:nvPr/>
        </p:nvSpPr>
        <p:spPr bwMode="auto">
          <a:xfrm>
            <a:off x="659027" y="4736422"/>
            <a:ext cx="750001" cy="467201"/>
          </a:xfrm>
          <a:prstGeom prst="mathEqual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Callout con freccia a sinistra 5"/>
          <p:cNvSpPr/>
          <p:nvPr/>
        </p:nvSpPr>
        <p:spPr bwMode="auto">
          <a:xfrm>
            <a:off x="6075401" y="3291700"/>
            <a:ext cx="2232455" cy="923330"/>
          </a:xfrm>
          <a:prstGeom prst="leftArrowCallou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 PAGANO IRPEF</a:t>
            </a:r>
          </a:p>
        </p:txBody>
      </p:sp>
      <p:sp>
        <p:nvSpPr>
          <p:cNvPr id="14" name="Callout con freccia a sinistra 13"/>
          <p:cNvSpPr/>
          <p:nvPr/>
        </p:nvSpPr>
        <p:spPr bwMode="auto">
          <a:xfrm>
            <a:off x="6075401" y="4671993"/>
            <a:ext cx="2232455" cy="615553"/>
          </a:xfrm>
          <a:prstGeom prst="leftArrowCallou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IMPRESA PAGA 24%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MECCANISMO </a:t>
            </a:r>
            <a:r>
              <a:rPr lang="it-IT" altLang="it-IT" sz="3200" b="1" kern="0" dirty="0">
                <a:latin typeface="Calibri" panose="020F0502020204030204" pitchFamily="34" charset="0"/>
              </a:rPr>
              <a:t>DI </a:t>
            </a:r>
            <a:r>
              <a:rPr lang="it-IT" altLang="it-IT" sz="3200" b="1" kern="0" dirty="0" smtClean="0">
                <a:latin typeface="Calibri" panose="020F0502020204030204" pitchFamily="34" charset="0"/>
              </a:rPr>
              <a:t>FUNZIONAMENTO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123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54813" y="1978386"/>
            <a:ext cx="8787361" cy="7102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EVOLUZIONE SCHEMATIZZATA DA RELAZIONE ILLUSTRATIVA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44530"/>
              </p:ext>
            </p:extLst>
          </p:nvPr>
        </p:nvGraphicFramePr>
        <p:xfrm>
          <a:off x="1351007" y="3011475"/>
          <a:ext cx="759116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967"/>
                <a:gridCol w="1780885"/>
                <a:gridCol w="1858244"/>
                <a:gridCol w="1543873"/>
                <a:gridCol w="1412199"/>
              </a:tblGrid>
              <a:tr h="615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PRODOTTO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SOMME PRELEVATE TASSATE AD IRPEF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TASSATO IRI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PERDITE IRI RIPORTABILI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87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87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N.+1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87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N.+2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70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N.+3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(130 – 30)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87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allout con freccia a destra 2"/>
          <p:cNvSpPr/>
          <p:nvPr/>
        </p:nvSpPr>
        <p:spPr bwMode="auto">
          <a:xfrm>
            <a:off x="154813" y="4200804"/>
            <a:ext cx="1477319" cy="738664"/>
          </a:xfrm>
          <a:prstGeom prst="rightArrowCallou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1600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PRELIEVO GENERA PERDITA</a:t>
            </a:r>
          </a:p>
        </p:txBody>
      </p:sp>
      <p:sp>
        <p:nvSpPr>
          <p:cNvPr id="11" name="Callout con freccia a destra 10"/>
          <p:cNvSpPr/>
          <p:nvPr/>
        </p:nvSpPr>
        <p:spPr bwMode="auto">
          <a:xfrm>
            <a:off x="154813" y="4980093"/>
            <a:ext cx="1477319" cy="738664"/>
          </a:xfrm>
          <a:prstGeom prst="rightArrowCallou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1600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PERDITA RIDUCE REDDITO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MECCANISMO </a:t>
            </a:r>
            <a:r>
              <a:rPr lang="it-IT" altLang="it-IT" sz="3200" b="1" kern="0" dirty="0">
                <a:latin typeface="Calibri" panose="020F0502020204030204" pitchFamily="34" charset="0"/>
              </a:rPr>
              <a:t>DI </a:t>
            </a:r>
            <a:r>
              <a:rPr lang="it-IT" altLang="it-IT" sz="3200" b="1" kern="0" dirty="0" smtClean="0">
                <a:latin typeface="Calibri" panose="020F0502020204030204" pitchFamily="34" charset="0"/>
              </a:rPr>
              <a:t>FUNZIONAMENTO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124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40089" y="1997421"/>
            <a:ext cx="8670325" cy="698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EVOLUZIONE DEL «</a:t>
            </a:r>
            <a:r>
              <a:rPr lang="it-IT" sz="2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PLAFOND</a:t>
            </a: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IRI»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51505"/>
              </p:ext>
            </p:extLst>
          </p:nvPr>
        </p:nvGraphicFramePr>
        <p:xfrm>
          <a:off x="1152068" y="2800087"/>
          <a:ext cx="7858346" cy="2995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131"/>
                <a:gridCol w="1017072"/>
                <a:gridCol w="734117"/>
                <a:gridCol w="916467"/>
                <a:gridCol w="1028077"/>
                <a:gridCol w="1142833"/>
                <a:gridCol w="1131828"/>
                <a:gridCol w="1109821"/>
              </a:tblGrid>
              <a:tr h="112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PRELIEVI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TASSATO IRI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PERDITE IRI </a:t>
                      </a:r>
                      <a:r>
                        <a:rPr lang="it-IT" sz="155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RIPORTABILI</a:t>
                      </a:r>
                      <a:endParaRPr lang="it-IT" sz="15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PRODOTTO </a:t>
                      </a:r>
                      <a:r>
                        <a:rPr lang="it-IT" sz="15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COMPLESSIVO</a:t>
                      </a:r>
                      <a:endParaRPr lang="it-IT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SOMME PRELEVATE </a:t>
                      </a:r>
                      <a:r>
                        <a:rPr lang="it-IT" sz="15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COMPLESSIVE</a:t>
                      </a:r>
                      <a:endParaRPr lang="it-IT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i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PLAFOND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IRI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74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74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74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(100-30)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74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74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 bwMode="auto">
          <a:xfrm>
            <a:off x="2309361" y="4654455"/>
            <a:ext cx="2982097" cy="3954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Uguale 5"/>
          <p:cNvSpPr/>
          <p:nvPr/>
        </p:nvSpPr>
        <p:spPr bwMode="auto">
          <a:xfrm>
            <a:off x="2745168" y="5551412"/>
            <a:ext cx="337751" cy="156519"/>
          </a:xfrm>
          <a:prstGeom prst="mathEqual">
            <a:avLst/>
          </a:prstGeom>
          <a:noFill/>
          <a:ln>
            <a:solidFill>
              <a:srgbClr val="FF0000"/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Più 6"/>
          <p:cNvSpPr/>
          <p:nvPr/>
        </p:nvSpPr>
        <p:spPr bwMode="auto">
          <a:xfrm>
            <a:off x="3604239" y="5551412"/>
            <a:ext cx="337751" cy="140044"/>
          </a:xfrm>
          <a:prstGeom prst="mathPlus">
            <a:avLst/>
          </a:prstGeom>
          <a:noFill/>
          <a:ln>
            <a:solidFill>
              <a:srgbClr val="FF0000"/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MECCANISMO </a:t>
            </a:r>
            <a:r>
              <a:rPr lang="it-IT" altLang="it-IT" sz="3200" b="1" kern="0" dirty="0">
                <a:latin typeface="Calibri" panose="020F0502020204030204" pitchFamily="34" charset="0"/>
              </a:rPr>
              <a:t>DI </a:t>
            </a:r>
            <a:r>
              <a:rPr lang="it-IT" altLang="it-IT" sz="3200" b="1" kern="0" dirty="0" smtClean="0">
                <a:latin typeface="Calibri" panose="020F0502020204030204" pitchFamily="34" charset="0"/>
              </a:rPr>
              <a:t>FUNZIONAMENTO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3" name="Callout con freccia a destra 2"/>
          <p:cNvSpPr/>
          <p:nvPr/>
        </p:nvSpPr>
        <p:spPr bwMode="auto">
          <a:xfrm>
            <a:off x="136480" y="4482831"/>
            <a:ext cx="1193012" cy="738664"/>
          </a:xfrm>
          <a:prstGeom prst="rightArrowCallout">
            <a:avLst>
              <a:gd name="adj1" fmla="val 25000"/>
              <a:gd name="adj2" fmla="val 25000"/>
              <a:gd name="adj3" fmla="val 17609"/>
              <a:gd name="adj4" fmla="val 83453"/>
            </a:avLst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1600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PRELIEVO GENERA PERDITA</a:t>
            </a: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124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271849" y="1978386"/>
            <a:ext cx="8670325" cy="7518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PERDITE DERIVANTI DA GESTIONE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613856"/>
              </p:ext>
            </p:extLst>
          </p:nvPr>
        </p:nvGraphicFramePr>
        <p:xfrm>
          <a:off x="1415435" y="2879902"/>
          <a:ext cx="7526739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147"/>
                <a:gridCol w="912241"/>
                <a:gridCol w="830083"/>
                <a:gridCol w="813756"/>
                <a:gridCol w="984498"/>
                <a:gridCol w="1094388"/>
                <a:gridCol w="1083850"/>
                <a:gridCol w="1062776"/>
              </a:tblGrid>
              <a:tr h="8740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</a:t>
                      </a:r>
                      <a:r>
                        <a:rPr lang="it-IT" sz="15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PRODOTTO</a:t>
                      </a:r>
                      <a:endParaRPr lang="it-IT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SOMME </a:t>
                      </a:r>
                      <a:r>
                        <a:rPr lang="it-IT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PRELEVATE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TASSATO IRI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PERDITE IRI </a:t>
                      </a:r>
                      <a:r>
                        <a:rPr lang="it-IT" sz="15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RIPORTABILI</a:t>
                      </a:r>
                      <a:endParaRPr lang="it-IT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PRODOTTO </a:t>
                      </a:r>
                      <a:r>
                        <a:rPr lang="it-IT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COMPLESSIVO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SOMME PRELEVATE </a:t>
                      </a:r>
                      <a:r>
                        <a:rPr lang="it-IT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COMPLESSIVE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i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PLAFOND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IRI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11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11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11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N.+2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(100-70)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11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N.+3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10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(30-10)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11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Callout con freccia a destra 10"/>
          <p:cNvSpPr/>
          <p:nvPr/>
        </p:nvSpPr>
        <p:spPr bwMode="auto">
          <a:xfrm>
            <a:off x="271849" y="4630498"/>
            <a:ext cx="1293336" cy="492443"/>
          </a:xfrm>
          <a:prstGeom prst="rightArrowCallout">
            <a:avLst>
              <a:gd name="adj1" fmla="val 25000"/>
              <a:gd name="adj2" fmla="val 50000"/>
              <a:gd name="adj3" fmla="val 32390"/>
              <a:gd name="adj4" fmla="val 81606"/>
            </a:avLst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1600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PERDITA DA GESTIONE</a:t>
            </a:r>
          </a:p>
        </p:txBody>
      </p:sp>
      <p:sp>
        <p:nvSpPr>
          <p:cNvPr id="12" name="Callout con freccia a destra 11"/>
          <p:cNvSpPr/>
          <p:nvPr/>
        </p:nvSpPr>
        <p:spPr bwMode="auto">
          <a:xfrm>
            <a:off x="271849" y="5163885"/>
            <a:ext cx="1293335" cy="492443"/>
          </a:xfrm>
          <a:prstGeom prst="rightArrowCallout">
            <a:avLst>
              <a:gd name="adj1" fmla="val 25000"/>
              <a:gd name="adj2" fmla="val 50000"/>
              <a:gd name="adj3" fmla="val 36086"/>
              <a:gd name="adj4" fmla="val 82530"/>
            </a:avLst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1600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PERDITA DA PRELIEVO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3259356" y="5505888"/>
            <a:ext cx="2183027" cy="3549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MECCANISMO </a:t>
            </a:r>
            <a:r>
              <a:rPr lang="it-IT" altLang="it-IT" sz="3200" b="1" kern="0" dirty="0">
                <a:latin typeface="Calibri" panose="020F0502020204030204" pitchFamily="34" charset="0"/>
              </a:rPr>
              <a:t>DI </a:t>
            </a:r>
            <a:r>
              <a:rPr lang="it-IT" altLang="it-IT" sz="3200" b="1" kern="0" dirty="0" smtClean="0">
                <a:latin typeface="Calibri" panose="020F0502020204030204" pitchFamily="34" charset="0"/>
              </a:rPr>
              <a:t>FUNZIONAMENTO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125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con strisce 1"/>
          <p:cNvSpPr/>
          <p:nvPr/>
        </p:nvSpPr>
        <p:spPr bwMode="auto">
          <a:xfrm>
            <a:off x="420130" y="1881938"/>
            <a:ext cx="1954580" cy="611386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REGIME IRPEF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2685535" y="1900450"/>
            <a:ext cx="6153665" cy="556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REDDITO IMPRESA: 100.000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IRPEF DOVUTA: 36.170</a:t>
            </a:r>
          </a:p>
        </p:txBody>
      </p:sp>
      <p:sp>
        <p:nvSpPr>
          <p:cNvPr id="15" name="Freccia a destra con strisce 14"/>
          <p:cNvSpPr/>
          <p:nvPr/>
        </p:nvSpPr>
        <p:spPr bwMode="auto">
          <a:xfrm>
            <a:off x="420130" y="2659261"/>
            <a:ext cx="1954580" cy="611386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latin typeface="Calibri" panose="020F0502020204030204" pitchFamily="34" charset="0"/>
              </a:rPr>
              <a:t>REGIME IRI</a:t>
            </a:r>
          </a:p>
        </p:txBody>
      </p:sp>
      <p:sp>
        <p:nvSpPr>
          <p:cNvPr id="16" name="Rettangolo 15"/>
          <p:cNvSpPr/>
          <p:nvPr/>
        </p:nvSpPr>
        <p:spPr bwMode="auto">
          <a:xfrm>
            <a:off x="2685532" y="2558283"/>
            <a:ext cx="6153667" cy="8133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900" b="1" dirty="0">
                <a:latin typeface="Calibri" panose="020F0502020204030204" pitchFamily="34" charset="0"/>
              </a:rPr>
              <a:t>CON PRELIEVO DI 80.000 €</a:t>
            </a:r>
            <a:endParaRPr lang="it-IT" sz="1900" b="1" dirty="0" smtClean="0">
              <a:latin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900" b="1" dirty="0" smtClean="0">
                <a:latin typeface="Calibri" panose="020F0502020204030204" pitchFamily="34" charset="0"/>
              </a:rPr>
              <a:t>IRPEF DOVUTA: 25.570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900" b="1" dirty="0" smtClean="0">
                <a:latin typeface="Calibri" panose="020F0502020204030204" pitchFamily="34" charset="0"/>
              </a:rPr>
              <a:t>IRI </a:t>
            </a:r>
            <a:r>
              <a:rPr lang="it-IT" sz="1900" b="1" dirty="0">
                <a:latin typeface="Calibri" panose="020F0502020204030204" pitchFamily="34" charset="0"/>
              </a:rPr>
              <a:t>DOVUTA SU 20.000: 4.800</a:t>
            </a:r>
          </a:p>
        </p:txBody>
      </p:sp>
      <p:sp>
        <p:nvSpPr>
          <p:cNvPr id="4" name="Rettangolo con angoli ritagliati sullo stesso lato 3"/>
          <p:cNvSpPr/>
          <p:nvPr/>
        </p:nvSpPr>
        <p:spPr bwMode="auto">
          <a:xfrm>
            <a:off x="6503770" y="2771066"/>
            <a:ext cx="2133600" cy="301109"/>
          </a:xfrm>
          <a:prstGeom prst="snip2Same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- 3.800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2685533" y="3418684"/>
            <a:ext cx="6153665" cy="8421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CON PRELIEVO DI 60.000 </a:t>
            </a:r>
            <a:r>
              <a:rPr lang="it-IT" sz="1900" b="1" dirty="0" smtClean="0">
                <a:latin typeface="Calibri" panose="020F0502020204030204" pitchFamily="34" charset="0"/>
              </a:rPr>
              <a:t>€</a:t>
            </a:r>
            <a:endParaRPr lang="it-IT" sz="1900" b="1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IRPEF DOVUTA: 19.270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IRI DOVUTA SU 40.000: 9.600</a:t>
            </a:r>
          </a:p>
        </p:txBody>
      </p:sp>
      <p:sp>
        <p:nvSpPr>
          <p:cNvPr id="18" name="Rettangolo con angoli ritagliati sullo stesso lato 17"/>
          <p:cNvSpPr/>
          <p:nvPr/>
        </p:nvSpPr>
        <p:spPr bwMode="auto">
          <a:xfrm>
            <a:off x="6503770" y="3687718"/>
            <a:ext cx="2133600" cy="301109"/>
          </a:xfrm>
          <a:prstGeom prst="snip2Same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- 7.300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2685532" y="4301603"/>
            <a:ext cx="6153665" cy="8246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CON PRELIEVO DI 40.000 </a:t>
            </a:r>
            <a:r>
              <a:rPr lang="it-IT" sz="1900" b="1" dirty="0" smtClean="0">
                <a:latin typeface="Calibri" panose="020F0502020204030204" pitchFamily="34" charset="0"/>
              </a:rPr>
              <a:t>€</a:t>
            </a:r>
            <a:endParaRPr lang="it-IT" sz="1900" b="1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IRPEF DOVUTA: 11.520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IRI DOVUTA SU 60.000: 4.800</a:t>
            </a:r>
          </a:p>
        </p:txBody>
      </p:sp>
      <p:sp>
        <p:nvSpPr>
          <p:cNvPr id="20" name="Rettangolo con angoli ritagliati sullo stesso lato 19"/>
          <p:cNvSpPr/>
          <p:nvPr/>
        </p:nvSpPr>
        <p:spPr bwMode="auto">
          <a:xfrm>
            <a:off x="6528484" y="4511505"/>
            <a:ext cx="2133600" cy="301109"/>
          </a:xfrm>
          <a:prstGeom prst="snip2Same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- 10.250</a:t>
            </a:r>
          </a:p>
        </p:txBody>
      </p:sp>
      <p:sp>
        <p:nvSpPr>
          <p:cNvPr id="23" name="Rettangolo 22"/>
          <p:cNvSpPr/>
          <p:nvPr/>
        </p:nvSpPr>
        <p:spPr bwMode="auto">
          <a:xfrm>
            <a:off x="2685532" y="5167019"/>
            <a:ext cx="6153665" cy="8246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CON PRELIEVO DI 20.000 </a:t>
            </a:r>
            <a:r>
              <a:rPr lang="it-IT" sz="1900" b="1" dirty="0" smtClean="0">
                <a:latin typeface="Calibri" panose="020F0502020204030204" pitchFamily="34" charset="0"/>
              </a:rPr>
              <a:t>€</a:t>
            </a:r>
            <a:endParaRPr lang="it-IT" sz="1900" b="1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IRPEF DOVUTA: 4.800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chemeClr val="dk1"/>
                </a:solidFill>
                <a:latin typeface="Calibri" panose="020F0502020204030204" pitchFamily="34" charset="0"/>
              </a:rPr>
              <a:t>IRI DOVUTA SU 80.000: 19.200</a:t>
            </a:r>
          </a:p>
        </p:txBody>
      </p:sp>
      <p:sp>
        <p:nvSpPr>
          <p:cNvPr id="24" name="Rettangolo con angoli ritagliati sullo stesso lato 23"/>
          <p:cNvSpPr/>
          <p:nvPr/>
        </p:nvSpPr>
        <p:spPr bwMode="auto">
          <a:xfrm>
            <a:off x="6503770" y="5360864"/>
            <a:ext cx="2133600" cy="301109"/>
          </a:xfrm>
          <a:prstGeom prst="snip2Same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- 12.170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CALCOLI </a:t>
            </a:r>
            <a:r>
              <a:rPr lang="it-IT" altLang="it-IT" sz="3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 </a:t>
            </a:r>
            <a:r>
              <a:rPr lang="it-IT" alt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CONVENIENZA</a:t>
            </a:r>
            <a:endParaRPr lang="it-IT" altLang="it-IT" sz="3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125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 con freccia in giù 7"/>
          <p:cNvSpPr/>
          <p:nvPr/>
        </p:nvSpPr>
        <p:spPr>
          <a:xfrm>
            <a:off x="755650" y="1989138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INALTERATO MECCANISMO DI APPLICAZIONE INPS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55650" y="4695824"/>
            <a:ext cx="7632700" cy="1159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CONTRIBUTI OBBLIGATORI DEDUCIBILI DA IMPONIBILE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(MENTRE NON DOVREBBE RILEVARE REDDITO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ASSOGGETTATO A TASSAZIONE SEPARATA)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4392611" y="4312148"/>
            <a:ext cx="358775" cy="28733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55649" y="3198671"/>
            <a:ext cx="7632700" cy="9350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CONTRIBUTI DOVUTI DAL SINGOLO SOGGETTO ISCRITTO A GESTIONE «ARTIGIANI» O «COMMERCIANTI»</a:t>
            </a:r>
            <a:endParaRPr lang="it-IT" sz="22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«COMPLICAZIONE</a:t>
            </a:r>
            <a:r>
              <a:rPr lang="it-IT" altLang="it-IT" sz="3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it-IT" alt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INPS</a:t>
            </a:r>
            <a:endParaRPr lang="it-IT" altLang="it-IT" sz="3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126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9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destra con strisce 6"/>
          <p:cNvSpPr/>
          <p:nvPr/>
        </p:nvSpPr>
        <p:spPr bwMode="auto">
          <a:xfrm>
            <a:off x="420130" y="2067699"/>
            <a:ext cx="1927285" cy="611386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REGIME IRPEF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2697888" y="2063532"/>
            <a:ext cx="6153665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REDDITO IMPRESA: 100.000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CONTRIBUTI INPS DOVUTI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(IPOTESI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24%): 24.000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REDDITO IMPONIBILE: 76.000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IRPEF DOVUTA 25.850</a:t>
            </a:r>
          </a:p>
        </p:txBody>
      </p:sp>
      <p:sp>
        <p:nvSpPr>
          <p:cNvPr id="9" name="Freccia a destra con strisce 8"/>
          <p:cNvSpPr/>
          <p:nvPr/>
        </p:nvSpPr>
        <p:spPr bwMode="auto">
          <a:xfrm>
            <a:off x="416008" y="3686725"/>
            <a:ext cx="1931407" cy="580817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REGIME IRI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2685535" y="3686725"/>
            <a:ext cx="6166018" cy="8771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CON PRELIEVO DI 24.000 </a:t>
            </a:r>
            <a:r>
              <a:rPr lang="it-IT" sz="2000" b="1" dirty="0">
                <a:latin typeface="Calibri" panose="020F0502020204030204" pitchFamily="34" charset="0"/>
              </a:rPr>
              <a:t>€</a:t>
            </a:r>
            <a:endParaRPr lang="it-IT" sz="2000" b="1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IRPEF DOVUTA: ZERO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IRI DOVUTA SU 76.000: 18.240</a:t>
            </a:r>
          </a:p>
        </p:txBody>
      </p:sp>
      <p:sp>
        <p:nvSpPr>
          <p:cNvPr id="11" name="Rettangolo con angoli ritagliati sullo stesso lato 10"/>
          <p:cNvSpPr/>
          <p:nvPr/>
        </p:nvSpPr>
        <p:spPr bwMode="auto">
          <a:xfrm>
            <a:off x="6490122" y="3990469"/>
            <a:ext cx="2133600" cy="301109"/>
          </a:xfrm>
          <a:prstGeom prst="snip2Same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- 7.610</a:t>
            </a:r>
          </a:p>
        </p:txBody>
      </p:sp>
      <p:sp>
        <p:nvSpPr>
          <p:cNvPr id="2" name="Callout con freccia in su 1"/>
          <p:cNvSpPr/>
          <p:nvPr/>
        </p:nvSpPr>
        <p:spPr bwMode="auto">
          <a:xfrm>
            <a:off x="2685535" y="4867632"/>
            <a:ext cx="6166018" cy="848678"/>
          </a:xfrm>
          <a:prstGeom prst="upArrowCallou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PRELEVAMENTO DI UN IMPORTO PARI A CONTRIBUTI DOVUTI DETERMINA AZZERAMENTO IRPEF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NUOVA </a:t>
            </a:r>
            <a:r>
              <a:rPr lang="it-IT" altLang="it-IT" sz="3200" b="1" dirty="0">
                <a:latin typeface="Calibri" panose="020F0502020204030204" pitchFamily="34" charset="0"/>
              </a:rPr>
              <a:t>IPOTESI DI CALCOLO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126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it-IT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b="1" dirty="0" smtClean="0">
                <a:latin typeface="Arial"/>
                <a:cs typeface="Arial"/>
              </a:rPr>
              <a:t>IL NUOVO REGIME </a:t>
            </a:r>
          </a:p>
          <a:p>
            <a:pPr marL="0" indent="0" algn="ctr">
              <a:buNone/>
            </a:pPr>
            <a:r>
              <a:rPr lang="it-IT" b="1" dirty="0" smtClean="0">
                <a:latin typeface="Arial"/>
                <a:cs typeface="Arial"/>
              </a:rPr>
              <a:t>PER I NEO DOMICILIATI IN ITALIA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49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destra con strisce 6"/>
          <p:cNvSpPr/>
          <p:nvPr/>
        </p:nvSpPr>
        <p:spPr bwMode="auto">
          <a:xfrm>
            <a:off x="416008" y="2049025"/>
            <a:ext cx="1968228" cy="611386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REGIME IRPEF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2685535" y="2049025"/>
            <a:ext cx="6153665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REDDITO IMPRESA: 100.000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CONTRIBUTI INPS DOVUTI (ipotesi 24%): 24.000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REDDITO IMPONIBILE: 76.000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IRPEF DOVUTA 25.850</a:t>
            </a:r>
          </a:p>
        </p:txBody>
      </p:sp>
      <p:sp>
        <p:nvSpPr>
          <p:cNvPr id="9" name="Freccia a destra con strisce 8"/>
          <p:cNvSpPr/>
          <p:nvPr/>
        </p:nvSpPr>
        <p:spPr bwMode="auto">
          <a:xfrm>
            <a:off x="416008" y="3625166"/>
            <a:ext cx="1787611" cy="611386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REGIME IRI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2685534" y="3619748"/>
            <a:ext cx="6153665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CON PRELIEVO DI 44.000 </a:t>
            </a:r>
            <a:r>
              <a:rPr lang="it-IT" sz="2000" b="1" dirty="0" smtClean="0">
                <a:latin typeface="Calibri" panose="020F0502020204030204" pitchFamily="34" charset="0"/>
              </a:rPr>
              <a:t>€</a:t>
            </a:r>
            <a:endParaRPr lang="it-IT" sz="2000" b="1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IRPEF DOVUTA SU 20.000: 4.800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IRI DOVUTA SU 56.000: 13.440</a:t>
            </a:r>
          </a:p>
        </p:txBody>
      </p:sp>
      <p:sp>
        <p:nvSpPr>
          <p:cNvPr id="11" name="Rettangolo con angoli ritagliati sullo stesso lato 10"/>
          <p:cNvSpPr/>
          <p:nvPr/>
        </p:nvSpPr>
        <p:spPr bwMode="auto">
          <a:xfrm>
            <a:off x="6599305" y="3930859"/>
            <a:ext cx="2133600" cy="301109"/>
          </a:xfrm>
          <a:prstGeom prst="snip2Same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- 7.610</a:t>
            </a:r>
          </a:p>
        </p:txBody>
      </p:sp>
      <p:sp>
        <p:nvSpPr>
          <p:cNvPr id="2" name="Callout con freccia in su 1"/>
          <p:cNvSpPr/>
          <p:nvPr/>
        </p:nvSpPr>
        <p:spPr bwMode="auto">
          <a:xfrm>
            <a:off x="2685534" y="4597670"/>
            <a:ext cx="6153665" cy="1273016"/>
          </a:xfrm>
          <a:prstGeom prst="upArrowCallou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RAPPRESENTA PUNTO DI INDIFFERENZA CHE MASSIMIZZA RIPARTIZIONE TRA MANTENIMENTO E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 DI RISORSE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542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CONSIDERIAMO </a:t>
            </a:r>
            <a:r>
              <a:rPr lang="it-IT" altLang="it-IT" sz="3200" b="1" dirty="0">
                <a:latin typeface="Calibri" panose="020F0502020204030204" pitchFamily="34" charset="0"/>
              </a:rPr>
              <a:t>ANCHE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ALIQUOTE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127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3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o 4"/>
          <p:cNvSpPr/>
          <p:nvPr/>
        </p:nvSpPr>
        <p:spPr bwMode="auto">
          <a:xfrm>
            <a:off x="313467" y="2021454"/>
            <a:ext cx="3080951" cy="830997"/>
          </a:xfrm>
          <a:prstGeom prst="homePlate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STATISTICHE DEI REDDITI MEDI DICHIARATI DA IMPRENDITORI NEL 2014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3595814" y="1990055"/>
            <a:ext cx="5214552" cy="355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latin typeface="Calibri" panose="020F0502020204030204" pitchFamily="34" charset="0"/>
              </a:rPr>
              <a:t>IMPOSTA LORDA COMPLESSIVA: 9.242.000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3595814" y="2498552"/>
            <a:ext cx="5214552" cy="3538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REDDITI IMPONIBILI COMPLESSIVI: 33.328.000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3577372" y="3005707"/>
            <a:ext cx="5226906" cy="355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REDDITO MEDIO PRO CAPITE: 20.000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3595814" y="3512862"/>
            <a:ext cx="5214552" cy="3616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ALIQUOTA MEDIA INDICATIVA: 28%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3577372" y="4028423"/>
            <a:ext cx="5226906" cy="353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</a:rPr>
              <a:t>ALIQUOTA IRI: 24%</a:t>
            </a:r>
          </a:p>
        </p:txBody>
      </p:sp>
      <p:sp>
        <p:nvSpPr>
          <p:cNvPr id="12" name="Rettangolo 11"/>
          <p:cNvSpPr/>
          <p:nvPr/>
        </p:nvSpPr>
        <p:spPr bwMode="auto">
          <a:xfrm>
            <a:off x="3583460" y="4515281"/>
            <a:ext cx="5226906" cy="13920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PROBLEMI CONNESSI: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DIVARIO NON DEFINITIVO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ABBANDONO DELLA SEMPLIFICATA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GESTIONE FINANZIARIA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PIÙ COMPLICATA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PROBLEMI DI NATURA ACCERTATIVA</a:t>
            </a:r>
          </a:p>
        </p:txBody>
      </p:sp>
      <p:sp>
        <p:nvSpPr>
          <p:cNvPr id="7" name="Rettangolo 6"/>
          <p:cNvSpPr/>
          <p:nvPr/>
        </p:nvSpPr>
        <p:spPr bwMode="auto">
          <a:xfrm>
            <a:off x="2290548" y="3839287"/>
            <a:ext cx="1103870" cy="27699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</a:p>
        </p:txBody>
      </p:sp>
      <p:sp>
        <p:nvSpPr>
          <p:cNvPr id="13" name="Freccia circolare a destra 12"/>
          <p:cNvSpPr/>
          <p:nvPr/>
        </p:nvSpPr>
        <p:spPr bwMode="auto">
          <a:xfrm>
            <a:off x="824642" y="3874492"/>
            <a:ext cx="1153297" cy="1477145"/>
          </a:xfrm>
          <a:prstGeom prst="curvedRightArrow">
            <a:avLst/>
          </a:prstGeom>
          <a:noFill/>
          <a:ln w="28575">
            <a:solidFill>
              <a:srgbClr val="0070C0"/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2287504" y="4908310"/>
            <a:ext cx="980303" cy="3895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latin typeface="Calibri" panose="020F0502020204030204" pitchFamily="34" charset="0"/>
              </a:rPr>
              <a:t>A </a:t>
            </a:r>
            <a:r>
              <a:rPr lang="it-IT" altLang="it-IT" sz="3200" b="1" dirty="0">
                <a:latin typeface="Calibri" panose="020F0502020204030204" pitchFamily="34" charset="0"/>
              </a:rPr>
              <a:t>CHI INTERESSA 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127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50875" y="2312988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REDDITOMETRO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0875" y="3867150"/>
            <a:ext cx="3744913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NON SI RIESCE A DIMOSTRARE PRESENZA DI RISORSE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SUL PRIVATO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814933" y="3867150"/>
            <a:ext cx="3721054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RIBALTAMENTO DEL MAGGIOR REDDITO SUI SOCI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 ALIQUOTA IRPEF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2343943" y="3465002"/>
            <a:ext cx="358775" cy="28733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6495278" y="3465002"/>
            <a:ext cx="360363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91074" y="2312987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RISTRETTA BASE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RICADUTE ACCERTATIVE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128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it-IT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b="1" dirty="0" smtClean="0">
                <a:latin typeface="Arial"/>
                <a:cs typeface="Arial"/>
              </a:rPr>
              <a:t>DAGLI STUDI DI SETTORE </a:t>
            </a:r>
          </a:p>
          <a:p>
            <a:pPr marL="0" indent="0" algn="ctr">
              <a:buNone/>
            </a:pPr>
            <a:r>
              <a:rPr lang="it-IT" b="1" dirty="0" smtClean="0">
                <a:latin typeface="Arial"/>
                <a:cs typeface="Arial"/>
              </a:rPr>
              <a:t>AGLI INDICI DI AFFIDABILITA’</a:t>
            </a:r>
            <a:endParaRPr lang="it-IT" b="1" dirty="0"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429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38257" y="5379450"/>
            <a:ext cx="7467486" cy="55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200" b="1">
                <a:latin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ATTENZIONE </a:t>
            </a:r>
            <a:r>
              <a:rPr lang="it-IT" dirty="0" smtClean="0"/>
              <a:t>→ SOLO </a:t>
            </a:r>
            <a:r>
              <a:rPr lang="it-IT" dirty="0"/>
              <a:t>SE ARRIVA </a:t>
            </a:r>
            <a:r>
              <a:rPr lang="it-IT" dirty="0" smtClean="0"/>
              <a:t>DECRETO </a:t>
            </a:r>
            <a:r>
              <a:rPr lang="it-IT" dirty="0"/>
              <a:t>E </a:t>
            </a:r>
            <a:r>
              <a:rPr lang="it-IT" dirty="0" smtClean="0"/>
              <a:t>DAL </a:t>
            </a:r>
            <a:r>
              <a:rPr lang="it-IT" dirty="0"/>
              <a:t>2017</a:t>
            </a:r>
          </a:p>
        </p:txBody>
      </p:sp>
      <p:sp>
        <p:nvSpPr>
          <p:cNvPr id="6" name="Rettangolo 5"/>
          <p:cNvSpPr/>
          <p:nvPr/>
        </p:nvSpPr>
        <p:spPr>
          <a:xfrm>
            <a:off x="838257" y="1928283"/>
            <a:ext cx="7467486" cy="6264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STUDI DI SETTORE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1999614" y="2654125"/>
            <a:ext cx="726755" cy="57691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8257" y="3330434"/>
            <a:ext cx="3049471" cy="1904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INDICI DI </a:t>
            </a: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AFFIDABILITÀ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76967" y="2703443"/>
            <a:ext cx="3228776" cy="253116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COSA CAMBIA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NO ADEGUAMENTI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PREMI OTTENIBILI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ESCLUSIONE O RIDUZIONE DEI TERMINI ACCERTAMENTO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PERCORSO ACCELERATO PER RIMBORSI FISCALI 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4118970" y="3994062"/>
            <a:ext cx="726755" cy="57691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PERCORSO DI ADDIO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129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9133" y="1938865"/>
            <a:ext cx="8125733" cy="802463"/>
          </a:xfr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it-IT" sz="2400" b="1" kern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CARATTERISTICHE PREANNUNCIATE</a:t>
            </a:r>
            <a:endParaRPr lang="it-IT" sz="2400" b="1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9133" y="2906957"/>
            <a:ext cx="3944041" cy="30434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anchor="ctr"/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NORMALITÀ ECONOMICA USATA PER  AFFIDABILITÀ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ARTICOLAZIONE IN BASE AD ATTIVITÀ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STIMA MODELLO SU DATI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PANEL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(8 ANNI) CON PIÙ INFORMAZIONI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RIDUZIONE MODELLI ORGANIZZATIVI PER  COSTRUZIONE INDICI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90825" y="2906956"/>
            <a:ext cx="3944041" cy="30434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ANALISI REGRESSIONE SEMPLIFICATA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STIMA DEL VALORE AGGIUNTO PER ADDETTO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ASSENZA DI CORRETTIVI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MAGGIORI SEMPLIFICAZIONI NEGLI ADEMPIMENTI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dirty="0" smtClean="0">
                <a:latin typeface="Calibri" panose="020F0502020204030204" pitchFamily="34" charset="0"/>
              </a:rPr>
              <a:t>INDICATORI </a:t>
            </a:r>
            <a:r>
              <a:rPr lang="it-IT" sz="3200" b="1" dirty="0">
                <a:latin typeface="Calibri" panose="020F0502020204030204" pitchFamily="34" charset="0"/>
              </a:rPr>
              <a:t>DI </a:t>
            </a:r>
            <a:r>
              <a:rPr lang="it-IT" sz="3200" b="1" dirty="0" smtClean="0">
                <a:latin typeface="Calibri" panose="020F0502020204030204" pitchFamily="34" charset="0"/>
              </a:rPr>
              <a:t>AFFIDABILITÀ</a:t>
            </a:r>
            <a:endParaRPr lang="it-IT" sz="3200" b="1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130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50875" y="2135564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RINNOVO OPZIONE TRIENNALE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50875" y="3635133"/>
            <a:ext cx="3744913" cy="2219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AUTOMATICO ALLA SCADENZA DEL TRIENNIO PER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TRASPARENZA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CONSOLIDATO E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«</a:t>
            </a:r>
            <a:r>
              <a:rPr lang="it-IT" sz="2000" b="1" i="1" dirty="0" smtClean="0">
                <a:solidFill>
                  <a:srgbClr val="000000"/>
                </a:solidFill>
                <a:latin typeface="Calibri" pitchFamily="34" charset="0"/>
              </a:rPr>
              <a:t>TONNAGE TAX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itchFamily="34" charset="0"/>
              </a:rPr>
              <a:t>↓</a:t>
            </a:r>
            <a:endParaRPr lang="it-IT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REVOCA VA COMUNICATA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83124" y="3635132"/>
            <a:ext cx="3744914" cy="2219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APPLICABILE ANCHE A OPZIONI DA ESERCITARE IN DICHIARAZIONE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343943" y="3186974"/>
            <a:ext cx="358775" cy="28733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6303168" y="3186974"/>
            <a:ext cx="360363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83125" y="2135564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REMISSIONE IN BONIS</a:t>
            </a:r>
            <a:endParaRPr lang="it-IT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094386"/>
            <a:ext cx="9144000" cy="85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dirty="0" smtClean="0">
                <a:latin typeface="Calibri" panose="020F0502020204030204" pitchFamily="34" charset="0"/>
              </a:rPr>
              <a:t>QUADRO OP</a:t>
            </a:r>
          </a:p>
          <a:p>
            <a:r>
              <a:rPr lang="it-IT" sz="2400" b="1" dirty="0" smtClean="0">
                <a:latin typeface="Calibri" panose="020F0502020204030204" pitchFamily="34" charset="0"/>
              </a:rPr>
              <a:t>ART</a:t>
            </a:r>
            <a:r>
              <a:rPr lang="it-IT" sz="2400" b="1" dirty="0" smtClean="0">
                <a:latin typeface="Calibri" panose="020F0502020204030204" pitchFamily="34" charset="0"/>
              </a:rPr>
              <a:t>. 7-</a:t>
            </a:r>
            <a:r>
              <a:rPr lang="it-IT" sz="2400" b="1" i="1" dirty="0" smtClean="0">
                <a:latin typeface="Calibri" panose="020F0502020204030204" pitchFamily="34" charset="0"/>
              </a:rPr>
              <a:t>QUATER</a:t>
            </a:r>
            <a:r>
              <a:rPr lang="it-IT" sz="2400" b="1" dirty="0" smtClean="0">
                <a:latin typeface="Calibri" panose="020F0502020204030204" pitchFamily="34" charset="0"/>
              </a:rPr>
              <a:t> D.L. 193/2016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131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 con freccia in giù 5"/>
          <p:cNvSpPr/>
          <p:nvPr/>
        </p:nvSpPr>
        <p:spPr>
          <a:xfrm>
            <a:off x="755650" y="2038494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ASPETTI GENERALI</a:t>
            </a:r>
            <a:endParaRPr lang="it-IT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62000" y="3276600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RIMEDIO ALLE OPZIONI NON ESERCITATE NEI TERMINI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2000" y="4319874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NON UTILIZZABILE SE INIZIATA ATTIVITÀ ACCERTAMENTO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62000" y="4841511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OPZIONE ESERCITATA CON PRIMA DICHIARAZIONE UTILE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62000" y="5363148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VERSAMENTO SANZIONE 250 €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62000" y="3798237"/>
            <a:ext cx="7632700" cy="36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NON UTILIZZABILE PER «MERI» RIPENSAMENTI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i="1" dirty="0" smtClean="0">
                <a:latin typeface="Calibri" panose="020F0502020204030204" pitchFamily="34" charset="0"/>
              </a:rPr>
              <a:t>REMISSIONE </a:t>
            </a:r>
            <a:r>
              <a:rPr lang="it-IT" altLang="it-IT" sz="3200" b="1" i="1" dirty="0">
                <a:latin typeface="Calibri" panose="020F0502020204030204" pitchFamily="34" charset="0"/>
              </a:rPr>
              <a:t>IN </a:t>
            </a:r>
            <a:r>
              <a:rPr lang="it-IT" altLang="it-IT" sz="3200" b="1" i="1" dirty="0" smtClean="0">
                <a:latin typeface="Calibri" panose="020F0502020204030204" pitchFamily="34" charset="0"/>
              </a:rPr>
              <a:t>BONIS</a:t>
            </a:r>
            <a:endParaRPr lang="it-IT" altLang="it-IT" sz="3200" b="1" i="1" dirty="0"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132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50875" y="2312988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NOVITÀ D.L. 193/2016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50875" y="3867149"/>
            <a:ext cx="3744913" cy="1769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itchFamily="34" charset="0"/>
              </a:rPr>
              <a:t>UTILIZZABILE ANCHE PER MANCATE OPZIONI DA ESERCITARSI NEL QUADRO OP DEL MODELLO UNICO</a:t>
            </a:r>
            <a:endParaRPr lang="it-IT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83124" y="3867149"/>
            <a:ext cx="3744913" cy="1769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IMPOSSIBILITÀ DI UTILIZZO </a:t>
            </a:r>
            <a:r>
              <a:rPr lang="it-IT" sz="2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REMISSIONE IN BONIS</a:t>
            </a:r>
            <a:endParaRPr lang="it-IT" sz="22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343943" y="3415305"/>
            <a:ext cx="358775" cy="28733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6375398" y="3414510"/>
            <a:ext cx="360363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83125" y="2312988"/>
            <a:ext cx="374491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REVOCHE OPZIONI</a:t>
            </a:r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i="1" dirty="0" smtClean="0">
                <a:latin typeface="Calibri" panose="020F0502020204030204" pitchFamily="34" charset="0"/>
              </a:rPr>
              <a:t>REMISSIONE </a:t>
            </a:r>
            <a:r>
              <a:rPr lang="it-IT" altLang="it-IT" sz="3200" b="1" i="1" dirty="0">
                <a:latin typeface="Calibri" panose="020F0502020204030204" pitchFamily="34" charset="0"/>
              </a:rPr>
              <a:t>IN </a:t>
            </a:r>
            <a:r>
              <a:rPr lang="it-IT" altLang="it-IT" sz="3200" b="1" i="1" dirty="0" smtClean="0">
                <a:latin typeface="Calibri" panose="020F0502020204030204" pitchFamily="34" charset="0"/>
              </a:rPr>
              <a:t>BONIS</a:t>
            </a:r>
            <a:endParaRPr lang="it-IT" altLang="it-IT" sz="3200" b="1" i="1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133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0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270966" y="2062201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Rettangolo 2"/>
          <p:cNvSpPr/>
          <p:nvPr/>
        </p:nvSpPr>
        <p:spPr>
          <a:xfrm>
            <a:off x="983540" y="1986401"/>
            <a:ext cx="7345362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APPLICAZIONE REGOLE DELLE SOCIETÀ DI CAPITALI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79772" y="4167718"/>
            <a:ext cx="7345362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PARTENZA DA UNO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STOCK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DI INCREMENTO RAPPRESENTATO DA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270966" y="4225661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983539" y="2700619"/>
            <a:ext cx="7341595" cy="12432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ABOLITO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STOCK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 PATRIMONIO NETTO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APPLICABILE INCREMENTO DI NETTO MA GENERATO DA VERSAMENTO IN DENARO E UTILE REALIZZATO E NON DISTRIBUITO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83539" y="4871278"/>
            <a:ext cx="7345363" cy="1002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DIFFERENZA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 PATRIMONIO NETTO 2010 E PATRIMONIO NETTO 2015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ACE SOGGETTI IRPEF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134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1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 bwMode="auto">
          <a:xfrm>
            <a:off x="345989" y="2359248"/>
            <a:ext cx="2759676" cy="61138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ART. 24-</a:t>
            </a:r>
            <a:r>
              <a:rPr lang="it-IT" sz="20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BIS</a:t>
            </a:r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TUIR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3239681" y="2049386"/>
            <a:ext cx="5657184" cy="1231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it-IT" sz="2000" b="1" cap="small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it-IT" sz="2000" b="1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REGIME OPZIONALE </a:t>
            </a:r>
            <a:r>
              <a:rPr lang="it-IT" sz="2000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DI VANTAGGIO </a:t>
            </a:r>
          </a:p>
          <a:p>
            <a:pPr algn="ctr"/>
            <a:r>
              <a:rPr lang="it-IT" sz="2000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PERSONE FISICHE “NEO DOMICILIATE”</a:t>
            </a:r>
          </a:p>
          <a:p>
            <a:pPr algn="ctr"/>
            <a:endParaRPr lang="it-IT" sz="2000" cap="small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350105" y="3879132"/>
            <a:ext cx="2759676" cy="61138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CONDIZIONI</a:t>
            </a:r>
          </a:p>
        </p:txBody>
      </p:sp>
      <p:sp>
        <p:nvSpPr>
          <p:cNvPr id="12" name="Rettangolo 11"/>
          <p:cNvSpPr/>
          <p:nvPr/>
        </p:nvSpPr>
        <p:spPr bwMode="auto">
          <a:xfrm>
            <a:off x="3239681" y="3415382"/>
            <a:ext cx="5661300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marL="800100" lvl="1" indent="-342900">
              <a:buFont typeface="Arial"/>
              <a:buChar char="•"/>
            </a:pPr>
            <a:endParaRPr lang="it-IT" sz="2000" b="1" cap="small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it-IT" sz="2000" b="1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RESIDENZA</a:t>
            </a:r>
            <a:r>
              <a:rPr lang="it-IT" sz="2000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sz="2000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/ </a:t>
            </a:r>
            <a:r>
              <a:rPr lang="it-IT" sz="2000" b="1" cap="small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DOMICILIO  IN </a:t>
            </a:r>
            <a:r>
              <a:rPr lang="it-IT" sz="2000" b="1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ITALIA</a:t>
            </a:r>
          </a:p>
          <a:p>
            <a:pPr marL="800100" lvl="1" indent="-342900">
              <a:buFont typeface="Arial"/>
              <a:buChar char="•"/>
            </a:pPr>
            <a:r>
              <a:rPr lang="it-IT" sz="2000" b="1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MAI </a:t>
            </a:r>
            <a:r>
              <a:rPr lang="it-IT" sz="2000" b="1" cap="small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RESIDENTI IN </a:t>
            </a:r>
            <a:r>
              <a:rPr lang="it-IT" sz="2000" b="1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ITALIA </a:t>
            </a:r>
            <a:r>
              <a:rPr lang="it-IT" sz="2000" cap="small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(almeno 9 periodi d’imposta Nei Precedenti 10 l’inizio dell’opzione)</a:t>
            </a:r>
          </a:p>
          <a:p>
            <a:pPr lvl="1"/>
            <a:endParaRPr lang="it-IT" sz="2000" cap="small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345989" y="5211295"/>
            <a:ext cx="8550876" cy="55399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0070C0"/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SISTEMI IN VIGORE IN 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ALTRI PAESI </a:t>
            </a:r>
            <a:r>
              <a:rPr lang="it-IT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it-IT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RESIDENT NON DOMICILED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  </a:t>
            </a:r>
            <a:endParaRPr lang="it-IT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(UK, MALTA, PORTOGALLO, JAMAICA)</a:t>
            </a:r>
            <a:endParaRPr lang="it-IT" cap="small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REGIME NEO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DOMICILIATI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104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0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465761" y="2037757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49588" y="1984221"/>
            <a:ext cx="7345362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STOCK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PATRIMONIALE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49588" y="4219416"/>
            <a:ext cx="7345362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STOCK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INCREMENTALE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65761" y="4277359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149587" y="2673190"/>
            <a:ext cx="7336632" cy="12699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PATRIMONIO NETTO AL 31.12.2010 NON PIÙ RILEVANTE IN MODO DIRETTO → SERVE PER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CONFRONTO CON NETTO 31.12.2015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IMPUTAZIONE PERDITE E PRELEVAMENTI SOCI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149587" y="4915524"/>
            <a:ext cx="7336632" cy="1002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DIFFERENZA TRA PATRIMONIO NETTO 2010 - 2015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 QUALUNQUE OPERAZIONE SIA CREATA →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RILEVA NELLA BASE ACE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ELEMENTI NUOVA BASE ACE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135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6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284112" y="2361210"/>
            <a:ext cx="7345362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INCREMENTO PATRIMONIALE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64180" y="2419153"/>
            <a:ext cx="576263" cy="508000"/>
          </a:xfrm>
          <a:prstGeom prst="ellipse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it-IT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84112" y="3376177"/>
            <a:ext cx="7345362" cy="1002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INCREMENTO VERIFICATOSI DOPO 2016 PER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UTILE DESTINATO A RISERVA E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VERSAMENTO SOCI IN CONTO CAPITALE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ELEMENTI NUOVA BASE ACE</a:t>
            </a:r>
            <a:endParaRPr lang="it-IT" altLang="it-IT" sz="3200" b="1" kern="0" dirty="0"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135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7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75813" y="3313569"/>
            <a:ext cx="7592372" cy="2418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BASE ACE 2016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50.000 €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 EVENTUALI INCREMENTI PER UTILI DISPOSTI A RISERVA NEL 2016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 VERSAMENTO IN CONTO CAPITALE NEL 2016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1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(NON </a:t>
            </a:r>
            <a:r>
              <a:rPr lang="it-IT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550.000 </a:t>
            </a:r>
            <a:r>
              <a:rPr lang="it-IT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€ → VECCHIA NORMA)</a:t>
            </a:r>
            <a:endParaRPr lang="it-IT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75813" y="2147796"/>
            <a:ext cx="7592373" cy="10457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NEL </a:t>
            </a: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2009: RIVALUTAZIONE CIVILISTICA IMMOBILI PER 500.000 €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 2011 - 2015:  UTILI NON DISTRIBUITI PER 50.000 € 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dirty="0" smtClean="0">
                <a:latin typeface="Calibri" panose="020F0502020204030204" pitchFamily="34" charset="0"/>
              </a:rPr>
              <a:t>ESEMPIO 1</a:t>
            </a:r>
            <a:endParaRPr lang="it-IT" sz="3200" b="1" dirty="0"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136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0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75813" y="2147796"/>
            <a:ext cx="7592373" cy="10457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NEL 2013: CONFERIMENTO AZIENDA CON </a:t>
            </a:r>
            <a:r>
              <a:rPr lang="it-IT" sz="22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PLUS</a:t>
            </a: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CIVILISTICA PER 500.000 €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 2011 – 2015: UTILI PER 50.000 € </a:t>
            </a:r>
            <a:endParaRPr lang="it-IT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75813" y="3313569"/>
            <a:ext cx="7592372" cy="2418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BASE ACE 2016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550.000 €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prstClr val="black"/>
                </a:solidFill>
                <a:latin typeface="Calibri" panose="020F0502020204030204" pitchFamily="34" charset="0"/>
              </a:rPr>
              <a:t>+</a:t>
            </a:r>
            <a:r>
              <a:rPr lang="it-IT" sz="21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EVENTUALI INCREMENTI PER UTILI DISPOSTI A RISERVA NEL 2016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+ VERSAMENTO IN CONTO CAPITALE NEL 2016</a:t>
            </a:r>
            <a:endParaRPr lang="it-IT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1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(COME VECCHIA NORMA)</a:t>
            </a:r>
            <a:endParaRPr lang="it-IT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dirty="0" smtClean="0">
                <a:latin typeface="Calibri" panose="020F0502020204030204" pitchFamily="34" charset="0"/>
              </a:rPr>
              <a:t>ESEMPIO 2</a:t>
            </a:r>
            <a:endParaRPr lang="it-IT" sz="3200" b="1" dirty="0"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137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 con freccia in giù 5"/>
          <p:cNvSpPr/>
          <p:nvPr/>
        </p:nvSpPr>
        <p:spPr>
          <a:xfrm>
            <a:off x="755650" y="2038494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PROROGA INVESTIMENTI AGEVOLATI</a:t>
            </a:r>
            <a:endParaRPr lang="it-IT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55650" y="3046556"/>
            <a:ext cx="3359624" cy="20440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BENI CONSEGNATI ENTRO 31.12.2017</a:t>
            </a:r>
            <a:endParaRPr lang="it-IT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SUPER AMMORTAMENTO</a:t>
            </a:r>
            <a:endParaRPr lang="it-IT" altLang="it-I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28726" y="3046556"/>
            <a:ext cx="3359624" cy="20440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BENI CONSEGNATI ENTRO 30.6.2018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 ENTRO 31.12.2017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ACCETTAZIONE ORDINE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PAGAMENTO ACCONTO ≥ 20% DEL COSTO</a:t>
            </a:r>
            <a:endParaRPr lang="it-IT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55650" y="5343750"/>
            <a:ext cx="7632700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RATIO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AGEVOLARE INVESTIMENTI COMPLESSI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138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5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 con freccia in giù 5"/>
          <p:cNvSpPr/>
          <p:nvPr/>
        </p:nvSpPr>
        <p:spPr>
          <a:xfrm>
            <a:off x="755650" y="2038494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PROBLEMI INTERPRETATIVI</a:t>
            </a:r>
            <a:endParaRPr lang="it-IT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SUPER AMMORTAMENTO</a:t>
            </a:r>
            <a:endParaRPr lang="it-IT" altLang="it-I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55650" y="3092891"/>
            <a:ext cx="7632700" cy="55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 BENI CONSEGNATI ENTRO 30.6.2018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55650" y="3758528"/>
            <a:ext cx="7632700" cy="623887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ACCETTAZIONE ORDINE →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OK ANCHE CONTRATTO DI COMPRAVENDITA O APPALTO SOTTOSCRITTO ENTRO 31.12.2017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650" y="4441599"/>
            <a:ext cx="7632700" cy="1522469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PAGAMENTO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ACCONTO ≥ 20% DEL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COSTO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CORRISPETTIVO ORDINE → NON RILEVANO VARIAZIONI A CONSUNTIVO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 ACQUISTI IN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LEASING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CONTRATTO STIPULATO ENTRO 31.12.2017 + PAGAMENTO MAXI CANONE ≥ 20% DEL COSTO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139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1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 con freccia in giù 5"/>
          <p:cNvSpPr/>
          <p:nvPr/>
        </p:nvSpPr>
        <p:spPr>
          <a:xfrm>
            <a:off x="755650" y="1997550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BENI ESCLUSI DA PROROGA</a:t>
            </a:r>
            <a:endParaRPr lang="it-IT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55650" y="3057154"/>
            <a:ext cx="7632700" cy="6383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 IN USO PROMISCUO </a:t>
            </a:r>
            <a:r>
              <a:rPr lang="it-IT" sz="2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</a:t>
            </a: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ART. 164 C. 1 </a:t>
            </a:r>
            <a:r>
              <a:rPr lang="it-IT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LETT. B</a:t>
            </a:r>
            <a:endParaRPr lang="it-IT" sz="2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SUPER AMMORTAMENTO</a:t>
            </a:r>
            <a:endParaRPr lang="it-IT" altLang="it-I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0627" y="3824493"/>
            <a:ext cx="7632700" cy="6383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 IN USO PROMISCUO A DIPENDENTI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</a:t>
            </a: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ART. 164 C. 1 </a:t>
            </a:r>
            <a:r>
              <a:rPr lang="it-IT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LETT. B-</a:t>
            </a:r>
            <a:r>
              <a:rPr lang="it-IT" sz="22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BIS</a:t>
            </a:r>
            <a:endParaRPr lang="it-IT" sz="22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5650" y="4591832"/>
            <a:ext cx="7632700" cy="6383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BENI CON COEFFICIENTE D.M. 31.12.1988 &lt; 6,5%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55649" y="5359171"/>
            <a:ext cx="7637723" cy="6383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FABBRICATI – COSTRUZIONI - BENI ALLEGATO 3 L. 208/2015</a:t>
            </a:r>
            <a:endParaRPr lang="it-IT" sz="2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139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6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 con freccia in giù 5"/>
          <p:cNvSpPr/>
          <p:nvPr/>
        </p:nvSpPr>
        <p:spPr>
          <a:xfrm>
            <a:off x="755650" y="2038494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MAGGIORAZIONE DEL 150% COSTO FISCALE</a:t>
            </a:r>
            <a:endParaRPr lang="it-IT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IPER</a:t>
            </a:r>
            <a:r>
              <a:rPr lang="it-IT" altLang="it-IT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AMMORTAMENTO</a:t>
            </a:r>
            <a:endParaRPr lang="it-IT" altLang="it-I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55650" y="3139770"/>
            <a:ext cx="7632700" cy="952238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AMBITO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OGGETTIVO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MACCHINARI INTELLIGENTI INDUSTRIA 4.0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CARATTERISTICHE TECNICHE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 INTERCONNESSIONE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ATTESTATE CON AUTOCERTIFICAZIONE O PERIZIA (COSTO &gt; 500.000 €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650" y="4377653"/>
            <a:ext cx="7632700" cy="57780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AMBITO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SOGGETTIVO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TUTTE LE IMPRESE</a:t>
            </a:r>
          </a:p>
        </p:txBody>
      </p:sp>
      <p:sp>
        <p:nvSpPr>
          <p:cNvPr id="9" name="Rettangolo 8"/>
          <p:cNvSpPr/>
          <p:nvPr/>
        </p:nvSpPr>
        <p:spPr>
          <a:xfrm>
            <a:off x="755650" y="5244286"/>
            <a:ext cx="7632700" cy="57780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AMBITO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TEMPORALE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= AL SUPER AMMORTAMENTO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140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SUPER AMMORTAMENTO </a:t>
            </a:r>
            <a:r>
              <a:rPr lang="it-IT" altLang="it-IT" sz="3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SOFTWARE</a:t>
            </a:r>
            <a:endParaRPr lang="it-IT" altLang="it-IT" sz="3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650" y="3139770"/>
            <a:ext cx="7632700" cy="952238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AMBITO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OGGETTIVO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SOFTWARE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– SISTEMI – PIATTAFORME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CARATTERISTICHE TECNICHE 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 INTERCONNESSIONE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ATTESTATE CON AUTOCERTIFICAZIONE O PERIZIA (COSTO &gt; 500.000 €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5650" y="4377653"/>
            <a:ext cx="7632700" cy="57780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AMBITO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SOGGETTIVO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IMPRESE CHE BENEFICIANO DELL’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IPER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AMMORTAMENTO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55650" y="5244286"/>
            <a:ext cx="7632700" cy="57780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AMBITO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TEMPORALE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= AL SUPER AMMORTAMENTO</a:t>
            </a:r>
          </a:p>
        </p:txBody>
      </p:sp>
      <p:sp>
        <p:nvSpPr>
          <p:cNvPr id="11" name="Callout con freccia in giù 10"/>
          <p:cNvSpPr/>
          <p:nvPr/>
        </p:nvSpPr>
        <p:spPr>
          <a:xfrm>
            <a:off x="755650" y="2038494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MAGGIORAZIONE DEL 40% COSTO FISCALE</a:t>
            </a:r>
            <a:endParaRPr lang="it-IT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140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4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 con freccia in giù 5"/>
          <p:cNvSpPr/>
          <p:nvPr/>
        </p:nvSpPr>
        <p:spPr>
          <a:xfrm>
            <a:off x="755650" y="1997550"/>
            <a:ext cx="7632700" cy="1008062"/>
          </a:xfrm>
          <a:prstGeom prst="downArrowCallout">
            <a:avLst/>
          </a:prstGeom>
          <a:solidFill>
            <a:srgbClr val="1919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CONSIDERAZIONI</a:t>
            </a:r>
            <a:endParaRPr lang="it-IT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55650" y="2932777"/>
            <a:ext cx="3543395" cy="30039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AUTOCERTIFICAZIONE/PERIZIA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ACQUISITA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↓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ENTRO PERIODO D’IMPOSTA DI ENTRATA IN FUNZIONE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SUCCESSIVO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ENTRO PERIODO D’IMPOSTA DI INTERCONNESSIONE →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FRUIBILITÀ DIFFERITA</a:t>
            </a: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IPER </a:t>
            </a:r>
            <a:r>
              <a:rPr lang="it-IT" altLang="it-IT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 SUPER AMMORTAMENTO</a:t>
            </a:r>
            <a:endParaRPr lang="it-IT" altLang="it-I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44955" y="2932777"/>
            <a:ext cx="3543395" cy="30039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SUPER AMMORTAMENTO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SOFTWARE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SPETTANTE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↓</a:t>
            </a:r>
            <a:endParaRPr lang="it-IT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ANCHE IN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ASSENZA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DI CONNESSIONE CON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BENE </a:t>
            </a:r>
            <a:r>
              <a:rPr lang="it-IT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IPER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AMMORTIZZATO ACQUISTATO NEL 2017?</a:t>
            </a: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141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4685817" cy="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 con freccia in giù 2"/>
          <p:cNvSpPr/>
          <p:nvPr/>
        </p:nvSpPr>
        <p:spPr bwMode="auto">
          <a:xfrm>
            <a:off x="683739" y="2035590"/>
            <a:ext cx="7776519" cy="1131570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SCOPO 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683739" y="3167160"/>
            <a:ext cx="7776519" cy="1113482"/>
          </a:xfrm>
          <a:prstGeom prst="rect">
            <a:avLst/>
          </a:prstGeom>
          <a:solidFill>
            <a:schemeClr val="bg1"/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ATTRARRE IN ITALIA</a:t>
            </a:r>
            <a:r>
              <a:rPr lang="it-IT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PERSONE FISICHE </a:t>
            </a:r>
          </a:p>
          <a:p>
            <a:pPr algn="ctr"/>
            <a:r>
              <a:rPr lang="it-IT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 </a:t>
            </a: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POSSIBILITÀ ECONOMICHE</a:t>
            </a:r>
          </a:p>
          <a:p>
            <a:pPr algn="ctr"/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it-IT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(CD. </a:t>
            </a:r>
            <a:r>
              <a:rPr lang="it-IT" sz="2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 NET WORTH INDIVIDUALS)</a:t>
            </a:r>
            <a:endParaRPr lang="it-IT" sz="22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683740" y="4402554"/>
            <a:ext cx="7776519" cy="15342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DIVERSE FORME DI AGEVOLAZIONE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NELLA TRATTAZIONE DELLE DOMANDE DI 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VISTO DI INGRESSO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E DI </a:t>
            </a: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PERMESSO DI SOGGIORNO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CONNESSE CON </a:t>
            </a:r>
            <a:r>
              <a:rPr lang="it-IT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START-UP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INNOVATIVE - INIZIATIVE D’INVESTIMENTO - DI FORMAZIONE AVANZATA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 RICERCA O DI MECENATISMO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REGIME NEO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DOMICILIATI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105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1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/>
          <p:cNvSpPr/>
          <p:nvPr/>
        </p:nvSpPr>
        <p:spPr>
          <a:xfrm>
            <a:off x="803967" y="1963724"/>
            <a:ext cx="7632700" cy="1008063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DEROGA</a:t>
            </a:r>
            <a:endParaRPr lang="it-IT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03967" y="3581423"/>
            <a:ext cx="2152307" cy="13242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TASSAZIONE FORFETARIA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ITALIA</a:t>
            </a:r>
            <a:endParaRPr lang="it-IT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44162" y="3581423"/>
            <a:ext cx="2152307" cy="13242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IMPOSTA SOSTITUTIVA</a:t>
            </a:r>
            <a:endParaRPr lang="it-IT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803967" y="3081719"/>
            <a:ext cx="763269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ALLA “</a:t>
            </a:r>
            <a:r>
              <a:rPr lang="it-IT" sz="22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WORLD WIDE TAXATION</a:t>
            </a:r>
            <a:r>
              <a:rPr lang="it-IT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2" name="Callout con freccia in su 11"/>
          <p:cNvSpPr/>
          <p:nvPr/>
        </p:nvSpPr>
        <p:spPr bwMode="auto">
          <a:xfrm>
            <a:off x="3544161" y="4745064"/>
            <a:ext cx="2152308" cy="1221784"/>
          </a:xfrm>
          <a:prstGeom prst="upArrowCallout">
            <a:avLst>
              <a:gd name="adj1" fmla="val 25000"/>
              <a:gd name="adj2" fmla="val 20069"/>
              <a:gd name="adj3" fmla="val 16124"/>
              <a:gd name="adj4" fmla="val 728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xtLst/>
        </p:spPr>
        <p:txBody>
          <a:bodyPr wrap="square" lIns="72000" tIns="0" rIns="72000" bIns="72000" rtlCol="0" anchor="ctr">
            <a:spAutoFit/>
          </a:bodyPr>
          <a:lstStyle/>
          <a:p>
            <a:pPr algn="ctr"/>
            <a:r>
              <a:rPr lang="it-IT" sz="2000" b="1" cap="small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100.000 EURO</a:t>
            </a:r>
            <a:r>
              <a:rPr lang="it-IT" sz="2000" b="1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it-IT" sz="2000" b="1" cap="small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&lt; 25.000 </a:t>
            </a:r>
            <a:r>
              <a:rPr lang="it-IT" sz="2000" b="1" cap="small" baseline="-250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€</a:t>
            </a:r>
            <a:r>
              <a:rPr lang="it-IT" sz="2000" b="1" cap="small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PER</a:t>
            </a:r>
            <a:r>
              <a:rPr lang="it-IT" sz="2000" b="1" cap="small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sz="2000" b="1" cap="small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FAMILIARI </a:t>
            </a:r>
          </a:p>
          <a:p>
            <a:pPr algn="ctr"/>
            <a:r>
              <a:rPr lang="it-IT" sz="2000" b="1" cap="small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(ART. 433 COD. CIV.)</a:t>
            </a:r>
          </a:p>
        </p:txBody>
      </p:sp>
      <p:sp>
        <p:nvSpPr>
          <p:cNvPr id="13" name="Callout con freccia in su 12"/>
          <p:cNvSpPr/>
          <p:nvPr/>
        </p:nvSpPr>
        <p:spPr bwMode="auto">
          <a:xfrm>
            <a:off x="803967" y="4745064"/>
            <a:ext cx="2152307" cy="1221784"/>
          </a:xfrm>
          <a:prstGeom prst="upArrowCallout">
            <a:avLst>
              <a:gd name="adj1" fmla="val 25000"/>
              <a:gd name="adj2" fmla="val 20069"/>
              <a:gd name="adj3" fmla="val 16124"/>
              <a:gd name="adj4" fmla="val 728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xtLst/>
        </p:spPr>
        <p:txBody>
          <a:bodyPr wrap="square" lIns="72000" tIns="0" rIns="72000" bIns="72000" rtlCol="0" anchor="ctr">
            <a:spAutoFit/>
          </a:bodyPr>
          <a:lstStyle/>
          <a:p>
            <a:pPr algn="ctr"/>
            <a:endParaRPr lang="it-IT" sz="2000" b="1" cap="small" baseline="-250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it-IT" sz="2000" b="1" cap="small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DEI REDDITI PRODOTTI FUORI DALL’ITALIA</a:t>
            </a:r>
          </a:p>
          <a:p>
            <a:pPr algn="ctr"/>
            <a:endParaRPr lang="it-IT" sz="2000" b="1" cap="small" baseline="-250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Freccia in giù 16"/>
          <p:cNvSpPr/>
          <p:nvPr/>
        </p:nvSpPr>
        <p:spPr>
          <a:xfrm rot="5400000">
            <a:off x="5827022" y="4099077"/>
            <a:ext cx="360363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17939" y="3613756"/>
            <a:ext cx="2118728" cy="2353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ESCLUSE PLUSVALENZE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CESSIONE PARTECIPAZIONI QUALIFICATE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(PRIMI 5 PERIODI D’IMPOSTA)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0" y="1227138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latin typeface="Calibri" panose="020F0502020204030204" pitchFamily="34" charset="0"/>
              </a:rPr>
              <a:t>REGIME NEO </a:t>
            </a:r>
            <a:r>
              <a:rPr lang="it-IT" altLang="it-IT" sz="3200" b="1" dirty="0" smtClean="0">
                <a:latin typeface="Calibri" panose="020F0502020204030204" pitchFamily="34" charset="0"/>
              </a:rPr>
              <a:t>DOMICILIATI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475747" y="238047"/>
            <a:ext cx="3746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Pag. 105 dispensa</a:t>
            </a:r>
            <a:endParaRPr lang="it-IT" altLang="it-IT" sz="2200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56" y="148650"/>
            <a:ext cx="5094065" cy="10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2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6674</Words>
  <Application>Microsoft Macintosh PowerPoint</Application>
  <PresentationFormat>Presentazione su schermo (4:3)</PresentationFormat>
  <Paragraphs>985</Paragraphs>
  <Slides>79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79</vt:i4>
      </vt:variant>
    </vt:vector>
  </HeadingPairs>
  <TitlesOfParts>
    <vt:vector size="80" baseType="lpstr">
      <vt:lpstr>Tema di Office</vt:lpstr>
      <vt:lpstr>LE NOVITA’ DEL DECRETO FISCALE  E LA L. BILANCIO 2017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LA ROTTAMAZIONE DELLE CARTELLE</vt:lpstr>
      <vt:lpstr>Presentazione di PowerPoint</vt:lpstr>
      <vt:lpstr>INDIVIDUAZIONE DELLE PENDENZE</vt:lpstr>
      <vt:lpstr>DEBITI ROTTAMABILI PARZIALMENTE</vt:lpstr>
      <vt:lpstr>DEBITI NON ROTTAMABILI</vt:lpstr>
      <vt:lpstr>CALENDARIO</vt:lpstr>
      <vt:lpstr>EFFETTI PRESENTAZIONE ISTANZA</vt:lpstr>
      <vt:lpstr>PAGAMENTO</vt:lpstr>
      <vt:lpstr>Presentazione di PowerPoint</vt:lpstr>
      <vt:lpstr>MANCATO PAGAMENTO</vt:lpstr>
      <vt:lpstr>MODALITÀ DI EFFETTUAZIONE PAGAMENTI</vt:lpstr>
      <vt:lpstr>SOGGETTI GIÀ IN RATEAZIONE</vt:lpstr>
      <vt:lpstr>SOGGETTI GIÀ IN RATEAZIONE</vt:lpstr>
      <vt:lpstr>LE DICHIARAZIONI  INTEGRATIVE A FAVORE</vt:lpstr>
      <vt:lpstr> RETTIFICHE A FAVORE</vt:lpstr>
      <vt:lpstr> RETTIFICHE A FAVORE</vt:lpstr>
      <vt:lpstr>ESENZIONE IRPEF PER GLI AGRICOLTORI</vt:lpstr>
      <vt:lpstr>Presentazione di PowerPoint</vt:lpstr>
      <vt:lpstr>TAX DAY  E NUOVE REGOLE PER I VERSAMENTI</vt:lpstr>
      <vt:lpstr>Presentazione di PowerPoint</vt:lpstr>
      <vt:lpstr>Presentazione di PowerPoint</vt:lpstr>
      <vt:lpstr>Presentazione di PowerPoint</vt:lpstr>
      <vt:lpstr>IL NUOVO  REGIME PER CASSA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IL NUOVO REGIME IRI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CARATTERISTICHE PREANNUNCIATE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NOVITA’ DEL DECRETO FISCALE  E L. BILANCIO 2017</dc:title>
  <dc:creator>C</dc:creator>
  <cp:lastModifiedBy>C</cp:lastModifiedBy>
  <cp:revision>25</cp:revision>
  <dcterms:created xsi:type="dcterms:W3CDTF">2017-01-16T11:10:53Z</dcterms:created>
  <dcterms:modified xsi:type="dcterms:W3CDTF">2017-01-16T12:18:20Z</dcterms:modified>
</cp:coreProperties>
</file>